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2"/>
  </p:notesMasterIdLst>
  <p:sldIdLst>
    <p:sldId id="259" r:id="rId2"/>
    <p:sldId id="312" r:id="rId3"/>
    <p:sldId id="677" r:id="rId4"/>
    <p:sldId id="313" r:id="rId5"/>
    <p:sldId id="570" r:id="rId6"/>
    <p:sldId id="297" r:id="rId7"/>
    <p:sldId id="571" r:id="rId8"/>
    <p:sldId id="554" r:id="rId9"/>
    <p:sldId id="561" r:id="rId10"/>
    <p:sldId id="562" r:id="rId11"/>
    <p:sldId id="565" r:id="rId12"/>
    <p:sldId id="567" r:id="rId13"/>
    <p:sldId id="339" r:id="rId14"/>
    <p:sldId id="298" r:id="rId15"/>
    <p:sldId id="341" r:id="rId16"/>
    <p:sldId id="340" r:id="rId17"/>
    <p:sldId id="574" r:id="rId18"/>
    <p:sldId id="302" r:id="rId19"/>
    <p:sldId id="299" r:id="rId20"/>
    <p:sldId id="300" r:id="rId21"/>
    <p:sldId id="301" r:id="rId22"/>
    <p:sldId id="575" r:id="rId23"/>
    <p:sldId id="578" r:id="rId24"/>
    <p:sldId id="576" r:id="rId25"/>
    <p:sldId id="579" r:id="rId26"/>
    <p:sldId id="681" r:id="rId27"/>
    <p:sldId id="605" r:id="rId28"/>
    <p:sldId id="680" r:id="rId29"/>
    <p:sldId id="637" r:id="rId30"/>
    <p:sldId id="626" r:id="rId31"/>
    <p:sldId id="623" r:id="rId32"/>
    <p:sldId id="678" r:id="rId33"/>
    <p:sldId id="607" r:id="rId34"/>
    <p:sldId id="616" r:id="rId35"/>
    <p:sldId id="682" r:id="rId36"/>
    <p:sldId id="683" r:id="rId37"/>
    <p:sldId id="685" r:id="rId38"/>
    <p:sldId id="686" r:id="rId39"/>
    <p:sldId id="687" r:id="rId40"/>
    <p:sldId id="309" r:id="rId4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6" d="100"/>
          <a:sy n="96" d="100"/>
        </p:scale>
        <p:origin x="312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6A555A-E167-47BC-A861-2AE2C8F83F4C}" type="datetimeFigureOut">
              <a:rPr lang="ko-KR" altLang="en-US" smtClean="0"/>
              <a:t>2023-03-26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FAF888-1D89-4D17-9AD4-EE9EFAC2DF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63652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6A49AD-008A-43AD-A69F-E4F3AE78EEF5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69797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6A49AD-008A-43AD-A69F-E4F3AE78EEF5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46063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6A49AD-008A-43AD-A69F-E4F3AE78EEF5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95916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6A49AD-008A-43AD-A69F-E4F3AE78EEF5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56443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6A49AD-008A-43AD-A69F-E4F3AE78EEF5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87147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6A49AD-008A-43AD-A69F-E4F3AE78EEF5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74927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6A49AD-008A-43AD-A69F-E4F3AE78EEF5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30621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6A49AD-008A-43AD-A69F-E4F3AE78EEF5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5002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ED9EB8-2E42-4EB2-B466-F2BC27008A4A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75820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ED9EB8-2E42-4EB2-B466-F2BC27008A4A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47060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ED9EB8-2E42-4EB2-B466-F2BC27008A4A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09923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85766" indent="-185766">
              <a:buFontTx/>
              <a:buChar char="-"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6A49AD-008A-43AD-A69F-E4F3AE78EEF5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51886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85766" indent="-185766">
              <a:buFontTx/>
              <a:buChar char="-"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6A49AD-008A-43AD-A69F-E4F3AE78EEF5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62890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85766" indent="-185766">
              <a:buFontTx/>
              <a:buChar char="-"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6A49AD-008A-43AD-A69F-E4F3AE78EEF5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12248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85766" indent="-185766">
              <a:buFontTx/>
              <a:buChar char="-"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6A49AD-008A-43AD-A69F-E4F3AE78EEF5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03697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85766" indent="-185766">
              <a:buFontTx/>
              <a:buChar char="-"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6A49AD-008A-43AD-A69F-E4F3AE78EEF5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28948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AA: </a:t>
            </a:r>
            <a:r>
              <a:rPr lang="ko-KR" altLang="en-US" dirty="0"/>
              <a:t>최대</a:t>
            </a:r>
            <a:r>
              <a:rPr lang="en-US" altLang="ko-KR" dirty="0"/>
              <a:t> 3A~5A </a:t>
            </a:r>
            <a:r>
              <a:rPr lang="ko-KR" altLang="en-US" dirty="0"/>
              <a:t>정도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FAF888-1D89-4D17-9AD4-EE9EFAC2DFEF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33925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ED9EB8-2E42-4EB2-B466-F2BC27008A4A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46672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5040D4-8977-A6F7-5D20-661FC2B771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CA61FF0-615A-08A2-EDD7-2A48333C66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1491CD7-661B-ED8B-106C-520A61CCBF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05C6EC-CBFE-450D-8BBB-2C6AD4C615CE}" type="datetimeFigureOut">
              <a:rPr lang="ko-KR" altLang="en-US" smtClean="0"/>
              <a:t>2023-03-26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1A4E1B4-FD7E-731B-C24E-82DF8C7647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79AB7D9-D6DE-81D9-6595-D7D2786D70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E20EC-61D6-4241-8AFF-435DCEE84C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1538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748234-4C1D-9512-8ABF-01F11511C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646C75A-04E2-BF87-3247-B74AFE8FCB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81EC6BC-9F9B-9F62-FB6B-617D2A264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05C6EC-CBFE-450D-8BBB-2C6AD4C615CE}" type="datetimeFigureOut">
              <a:rPr lang="ko-KR" altLang="en-US" smtClean="0"/>
              <a:t>2023-03-26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0AE8CEC-2138-0091-D9BE-D29BFA1BF4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96DDDF-BB46-6D47-5A0D-7D848DA2D8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E20EC-61D6-4241-8AFF-435DCEE84C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42262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B69F330-EFA1-440D-173E-DFC0003BFE9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B83B22B-D7CE-76D3-50B3-ACA000DF6A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865FFBD-7023-B3A1-FF19-027B160BEB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05C6EC-CBFE-450D-8BBB-2C6AD4C615CE}" type="datetimeFigureOut">
              <a:rPr lang="ko-KR" altLang="en-US" smtClean="0"/>
              <a:t>2023-03-26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EC29E95-37E8-137A-29CF-6239F1A7D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AE409A-329A-67AD-74B4-1C718052F2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E20EC-61D6-4241-8AFF-435DCEE84C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01726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FE37DF-5D88-A194-6448-8D9E16ADDA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BF866BD-A580-41B6-FF05-E3BED044EA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E410CDC-931C-EB1B-55D5-B6C1AE8FDF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05C6EC-CBFE-450D-8BBB-2C6AD4C615CE}" type="datetimeFigureOut">
              <a:rPr lang="ko-KR" altLang="en-US" smtClean="0"/>
              <a:t>2023-03-26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368982A-A964-0EAF-1970-210C33F4BA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27C3A56-C8AE-BCAD-7512-361A368AD9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E20EC-61D6-4241-8AFF-435DCEE84C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0209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B2B12F-3C05-4E7A-33D8-0C7FD3E33B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29E61E2-4030-2490-081A-BDB64B354C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3AE5C79-A712-4728-24D2-19621D0868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05C6EC-CBFE-450D-8BBB-2C6AD4C615CE}" type="datetimeFigureOut">
              <a:rPr lang="ko-KR" altLang="en-US" smtClean="0"/>
              <a:t>2023-03-26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81247E8-5E86-A077-B1A0-EE606CAAC3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C0A191-3E55-9F2B-FAEB-F8E9ED6B4A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E20EC-61D6-4241-8AFF-435DCEE84C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64210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BBC6E6-001C-C3EF-C432-A3BAAD9B8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575A951-15B5-422A-41C2-BD9B5F9BDE3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7910BC8-B15C-0778-B203-C360D84016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7588400-76C5-8A77-29A2-5589F652FD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05C6EC-CBFE-450D-8BBB-2C6AD4C615CE}" type="datetimeFigureOut">
              <a:rPr lang="ko-KR" altLang="en-US" smtClean="0"/>
              <a:t>2023-03-26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476F0D6-7095-F72B-EE72-0941FCA46D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A211B5C-B50C-A537-9C13-5C065AA79A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E20EC-61D6-4241-8AFF-435DCEE84C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79337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A1B8CF-7E38-42AB-2EAB-E4281B04CF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707D26-CF64-3B4C-E990-AE47DCC095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F49F1FC-C947-2B1D-8F10-245B8DF7B5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C841480-9B9C-E052-5347-5B8EC8299C6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5FEAA09-4027-4F9A-8F3A-8E0958BBA8E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DB61AC8-26CF-40A5-9BC4-EC3A536052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05C6EC-CBFE-450D-8BBB-2C6AD4C615CE}" type="datetimeFigureOut">
              <a:rPr lang="ko-KR" altLang="en-US" smtClean="0"/>
              <a:t>2023-03-26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1C99B18-ECF7-FEA2-2C3F-E882D84FD9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58210E7-CF22-539A-944A-5EF763E1E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E20EC-61D6-4241-8AFF-435DCEE84C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10308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167D0D-8D9B-D3A0-FE9E-571798DD3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4F24582-6B1F-BBDF-93F2-71F0347477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05C6EC-CBFE-450D-8BBB-2C6AD4C615CE}" type="datetimeFigureOut">
              <a:rPr lang="ko-KR" altLang="en-US" smtClean="0"/>
              <a:t>2023-03-26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65E6130-629B-0F85-3F31-EE9770CD6F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6D76901-7A0E-D068-A102-CB3F65B54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E20EC-61D6-4241-8AFF-435DCEE84C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61352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BF7D9A8-12EB-73C5-F501-092F2B3187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05C6EC-CBFE-450D-8BBB-2C6AD4C615CE}" type="datetimeFigureOut">
              <a:rPr lang="ko-KR" altLang="en-US" smtClean="0"/>
              <a:t>2023-03-26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384D125-8AB1-03A3-0625-61A71D661F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A08B78E-3F31-0395-27D7-8E0F383E9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E20EC-61D6-4241-8AFF-435DCEE84C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4919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D71FEF-10AE-8471-C8B2-1E2F4C266A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E7A7C24-58F5-590D-4C98-F9C7F435A1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85883FE-086F-E6ED-80D9-FA9C0D1553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1F2AF3B-3F81-BDD9-4854-2DA41A7B7B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05C6EC-CBFE-450D-8BBB-2C6AD4C615CE}" type="datetimeFigureOut">
              <a:rPr lang="ko-KR" altLang="en-US" smtClean="0"/>
              <a:t>2023-03-26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6D0895E-A2A1-1600-6650-E3C51864CB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F9D9851-67C1-CF86-AC1D-E42434C530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E20EC-61D6-4241-8AFF-435DCEE84C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64749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BDB28E-8ACA-4D81-EAA5-0242B85A87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8BD04FA-401D-3677-510B-3A26C958C11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7BD9620-844E-F480-CD23-87C6E61F27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8602B8D-112C-8E1E-E0F0-403A58D5EC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05C6EC-CBFE-450D-8BBB-2C6AD4C615CE}" type="datetimeFigureOut">
              <a:rPr lang="ko-KR" altLang="en-US" smtClean="0"/>
              <a:t>2023-03-26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F22488C-BB41-E6A2-610E-A9ADBB7DA8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85817C5-07D0-CD57-80D5-FED9DC01DE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E20EC-61D6-4241-8AFF-435DCEE84C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72188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0CB7258-2CC2-CFB5-535E-F4B521A39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5B627BE-0932-FC80-6337-885455AECA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A67932B-DEA8-89E7-8437-EC3A42DB047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05C6EC-CBFE-450D-8BBB-2C6AD4C615CE}" type="datetimeFigureOut">
              <a:rPr lang="ko-KR" altLang="en-US" smtClean="0"/>
              <a:t>2023-03-26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858FC7C-F370-FE62-027E-FBE5B56E55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5733722-365E-FFCC-D32A-47C85E4E77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DE20EC-61D6-4241-8AFF-435DCEE84C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95268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7" Type="http://schemas.openxmlformats.org/officeDocument/2006/relationships/image" Target="../media/image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jpg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jpg"/><Relationship Id="rId4" Type="http://schemas.openxmlformats.org/officeDocument/2006/relationships/image" Target="../media/image27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jpg"/><Relationship Id="rId5" Type="http://schemas.openxmlformats.org/officeDocument/2006/relationships/image" Target="../media/image36.jpeg"/><Relationship Id="rId4" Type="http://schemas.openxmlformats.org/officeDocument/2006/relationships/image" Target="../media/image35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"/>
          <p:cNvPicPr preferRelativeResize="0"/>
          <p:nvPr/>
        </p:nvPicPr>
        <p:blipFill rotWithShape="1">
          <a:blip r:embed="rId3">
            <a:alphaModFix/>
          </a:blip>
          <a:srcRect l="10871" r="10871"/>
          <a:stretch/>
        </p:blipFill>
        <p:spPr>
          <a:xfrm>
            <a:off x="-1" y="-23492"/>
            <a:ext cx="12192000" cy="6857107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"/>
          <p:cNvSpPr/>
          <p:nvPr/>
        </p:nvSpPr>
        <p:spPr>
          <a:xfrm>
            <a:off x="-2" y="-19049"/>
            <a:ext cx="12192000" cy="6877049"/>
          </a:xfrm>
          <a:prstGeom prst="rect">
            <a:avLst/>
          </a:prstGeom>
          <a:solidFill>
            <a:schemeClr val="accent5">
              <a:lumMod val="50000"/>
              <a:alpha val="8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ym typeface="Malgun Gothic"/>
            </a:endParaRPr>
          </a:p>
        </p:txBody>
      </p:sp>
      <p:sp>
        <p:nvSpPr>
          <p:cNvPr id="86" name="Google Shape;86;p1"/>
          <p:cNvSpPr/>
          <p:nvPr/>
        </p:nvSpPr>
        <p:spPr>
          <a:xfrm>
            <a:off x="4088969" y="1967851"/>
            <a:ext cx="4014056" cy="2836800"/>
          </a:xfrm>
          <a:prstGeom prst="rect">
            <a:avLst/>
          </a:prstGeom>
          <a:noFill/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1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7" name="Google Shape;87;p1"/>
          <p:cNvSpPr/>
          <p:nvPr/>
        </p:nvSpPr>
        <p:spPr>
          <a:xfrm>
            <a:off x="4088969" y="2083968"/>
            <a:ext cx="401405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>
                <a:solidFill>
                  <a:schemeClr val="lt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Arial"/>
                <a:sym typeface="Arial"/>
              </a:rPr>
              <a:t>성   균   관   대   학   교</a:t>
            </a:r>
            <a:endParaRPr sz="2000" b="0" i="0" u="none" strike="noStrike" cap="none" dirty="0">
              <a:solidFill>
                <a:schemeClr val="lt1"/>
              </a:solidFill>
              <a:latin typeface="Noto Sans KR Black" panose="020B0A00000000000000" pitchFamily="34" charset="-127"/>
              <a:ea typeface="Noto Sans KR Black" panose="020B0A00000000000000" pitchFamily="34" charset="-127"/>
              <a:cs typeface="Arial"/>
              <a:sym typeface="Arial"/>
            </a:endParaRPr>
          </a:p>
        </p:txBody>
      </p:sp>
      <p:sp>
        <p:nvSpPr>
          <p:cNvPr id="88" name="Google Shape;88;p1"/>
          <p:cNvSpPr/>
          <p:nvPr/>
        </p:nvSpPr>
        <p:spPr>
          <a:xfrm>
            <a:off x="4088969" y="4306292"/>
            <a:ext cx="401405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en-US" sz="2000" dirty="0">
                <a:solidFill>
                  <a:schemeClr val="lt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Arial"/>
                <a:sym typeface="Arial"/>
              </a:rPr>
              <a:t>로   봇   </a:t>
            </a:r>
            <a:r>
              <a:rPr lang="ko-KR" altLang="en-US" sz="2000" dirty="0">
                <a:solidFill>
                  <a:schemeClr val="lt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Arial"/>
                <a:sym typeface="Arial"/>
              </a:rPr>
              <a:t>동   아   리</a:t>
            </a:r>
            <a:endParaRPr sz="2000" dirty="0">
              <a:solidFill>
                <a:schemeClr val="lt1"/>
              </a:solidFill>
              <a:latin typeface="Noto Sans KR Black" panose="020B0A00000000000000" pitchFamily="34" charset="-127"/>
              <a:ea typeface="Noto Sans KR Black" panose="020B0A00000000000000" pitchFamily="34" charset="-127"/>
              <a:cs typeface="Arial"/>
              <a:sym typeface="Arial"/>
            </a:endParaRPr>
          </a:p>
        </p:txBody>
      </p:sp>
      <p:sp>
        <p:nvSpPr>
          <p:cNvPr id="89" name="Google Shape;89;p1"/>
          <p:cNvSpPr/>
          <p:nvPr/>
        </p:nvSpPr>
        <p:spPr>
          <a:xfrm>
            <a:off x="3688707" y="2744640"/>
            <a:ext cx="4814591" cy="1368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1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0" name="Google Shape;90;p1"/>
          <p:cNvSpPr txBox="1"/>
          <p:nvPr/>
        </p:nvSpPr>
        <p:spPr>
          <a:xfrm>
            <a:off x="3978549" y="2585763"/>
            <a:ext cx="4234896" cy="1446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800" b="1" i="1" u="none" strike="noStrike" cap="none" dirty="0">
                <a:solidFill>
                  <a:schemeClr val="lt1"/>
                </a:solidFill>
                <a:latin typeface="Arial" panose="020B0604020202020204" pitchFamily="34" charset="0"/>
                <a:ea typeface="Exo 2 SemiBold"/>
                <a:cs typeface="Arial" panose="020B0604020202020204" pitchFamily="34" charset="0"/>
                <a:sym typeface="Exo 2 SemiBold"/>
              </a:rPr>
              <a:t>S I O R</a:t>
            </a:r>
            <a:endParaRPr sz="8800" b="1" i="1" u="none" strike="noStrike" cap="none" dirty="0">
              <a:solidFill>
                <a:schemeClr val="lt1"/>
              </a:solidFill>
              <a:latin typeface="Arial" panose="020B0604020202020204" pitchFamily="34" charset="0"/>
              <a:ea typeface="Exo 2 SemiBold"/>
              <a:cs typeface="Arial" panose="020B0604020202020204" pitchFamily="34" charset="0"/>
              <a:sym typeface="Exo 2 SemiBol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CA22AF-F1A8-8B1C-032F-9F49259FCCD4}"/>
              </a:ext>
            </a:extLst>
          </p:cNvPr>
          <p:cNvSpPr txBox="1"/>
          <p:nvPr/>
        </p:nvSpPr>
        <p:spPr>
          <a:xfrm>
            <a:off x="4088969" y="5088890"/>
            <a:ext cx="41244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spc="-150" dirty="0">
                <a:solidFill>
                  <a:schemeClr val="accent4"/>
                </a:solidFill>
                <a:latin typeface="+mj-lt"/>
                <a:ea typeface="배달의민족 도현" panose="020B0600000101010101" pitchFamily="50" charset="-127"/>
              </a:rPr>
              <a:t>제</a:t>
            </a:r>
            <a:r>
              <a:rPr lang="en-US" altLang="ko-KR" sz="3200" spc="-150" dirty="0">
                <a:solidFill>
                  <a:schemeClr val="accent4"/>
                </a:solidFill>
                <a:latin typeface="+mj-lt"/>
                <a:ea typeface="배달의민족 도현" panose="020B0600000101010101" pitchFamily="50" charset="-127"/>
              </a:rPr>
              <a:t>2 </a:t>
            </a:r>
            <a:r>
              <a:rPr lang="ko-KR" altLang="en-US" sz="3200" spc="-150" dirty="0">
                <a:solidFill>
                  <a:schemeClr val="accent4"/>
                </a:solidFill>
                <a:latin typeface="+mj-lt"/>
                <a:ea typeface="배달의민족 도현" panose="020B0600000101010101" pitchFamily="50" charset="-127"/>
              </a:rPr>
              <a:t>차 </a:t>
            </a:r>
            <a:r>
              <a:rPr lang="en-US" altLang="ko-KR" sz="3200" spc="-150" dirty="0">
                <a:solidFill>
                  <a:schemeClr val="accent4"/>
                </a:solidFill>
                <a:latin typeface="+mj-lt"/>
                <a:ea typeface="배달의민족 도현" panose="020B0600000101010101" pitchFamily="50" charset="-127"/>
              </a:rPr>
              <a:t>RC</a:t>
            </a:r>
            <a:r>
              <a:rPr lang="ko-KR" altLang="en-US" sz="3200" spc="-150" dirty="0">
                <a:solidFill>
                  <a:schemeClr val="accent4"/>
                </a:solidFill>
                <a:latin typeface="+mj-lt"/>
                <a:ea typeface="배달의민족 도현" panose="020B0600000101010101" pitchFamily="50" charset="-127"/>
              </a:rPr>
              <a:t>카 세미나</a:t>
            </a:r>
          </a:p>
        </p:txBody>
      </p:sp>
    </p:spTree>
    <p:extLst>
      <p:ext uri="{BB962C8B-B14F-4D97-AF65-F5344CB8AC3E}">
        <p14:creationId xmlns:p14="http://schemas.microsoft.com/office/powerpoint/2010/main" val="4025812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140EE99-A01B-4C02-805B-0DBD8AD312F5}"/>
              </a:ext>
            </a:extLst>
          </p:cNvPr>
          <p:cNvSpPr txBox="1"/>
          <p:nvPr/>
        </p:nvSpPr>
        <p:spPr>
          <a:xfrm>
            <a:off x="1901372" y="2381164"/>
            <a:ext cx="6451380" cy="24757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80990" indent="-38099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667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특징</a:t>
            </a:r>
            <a:endParaRPr lang="en-US" altLang="ko-KR" sz="2667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990575" lvl="1" indent="-38099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667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우노의</a:t>
            </a:r>
            <a:r>
              <a:rPr lang="ko-KR" altLang="en-US" sz="2667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소형화 버전</a:t>
            </a:r>
            <a:endParaRPr lang="en-US" altLang="ko-KR" sz="2667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990575" lvl="1" indent="-38099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667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기판에 연결하여 사용할 수 있다</a:t>
            </a:r>
            <a:endParaRPr lang="en-US" altLang="ko-KR" sz="2667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990575" lvl="1" indent="-38099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667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ATmega168 </a:t>
            </a:r>
            <a:r>
              <a:rPr lang="ko-KR" altLang="en-US" sz="2667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또는 </a:t>
            </a:r>
            <a:r>
              <a:rPr lang="en-US" altLang="ko-KR" sz="2667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ATmega328</a:t>
            </a:r>
          </a:p>
        </p:txBody>
      </p:sp>
      <p:pic>
        <p:nvPicPr>
          <p:cNvPr id="37890" name="Picture 2" descr="ìëì´ë¸ nanoì ëí ì´ë¯¸ì§ ê²ìê²°ê³¼">
            <a:extLst>
              <a:ext uri="{FF2B5EF4-FFF2-40B4-BE49-F238E27FC236}">
                <a16:creationId xmlns:a16="http://schemas.microsoft.com/office/drawing/2014/main" id="{EF826D04-A5E3-41BA-93EE-1D41A1FD0B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8057" y="1826127"/>
            <a:ext cx="4165600" cy="416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576F0B6E-C3EF-2785-494B-61C01739ABEA}"/>
              </a:ext>
            </a:extLst>
          </p:cNvPr>
          <p:cNvGrpSpPr/>
          <p:nvPr/>
        </p:nvGrpSpPr>
        <p:grpSpPr>
          <a:xfrm>
            <a:off x="-1" y="0"/>
            <a:ext cx="1901373" cy="6858000"/>
            <a:chOff x="-1" y="0"/>
            <a:chExt cx="1901373" cy="6858000"/>
          </a:xfrm>
        </p:grpSpPr>
        <p:pic>
          <p:nvPicPr>
            <p:cNvPr id="3" name="그림 개체 틀 6">
              <a:extLst>
                <a:ext uri="{FF2B5EF4-FFF2-40B4-BE49-F238E27FC236}">
                  <a16:creationId xmlns:a16="http://schemas.microsoft.com/office/drawing/2014/main" id="{0BD6CBB6-37E0-9938-5134-1121B8AF73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0871" r="79347"/>
            <a:stretch/>
          </p:blipFill>
          <p:spPr>
            <a:xfrm>
              <a:off x="-1" y="0"/>
              <a:ext cx="1524000" cy="6857107"/>
            </a:xfrm>
            <a:prstGeom prst="rect">
              <a:avLst/>
            </a:prstGeom>
            <a:effectLst/>
          </p:spPr>
        </p:pic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08ED9A01-4939-EF02-C1FB-26BCA7E214CD}"/>
                </a:ext>
              </a:extLst>
            </p:cNvPr>
            <p:cNvGrpSpPr/>
            <p:nvPr/>
          </p:nvGrpSpPr>
          <p:grpSpPr>
            <a:xfrm>
              <a:off x="0" y="0"/>
              <a:ext cx="1901372" cy="6858000"/>
              <a:chOff x="1098272" y="133285"/>
              <a:chExt cx="1901372" cy="6858000"/>
            </a:xfrm>
          </p:grpSpPr>
          <p:sp>
            <p:nvSpPr>
              <p:cNvPr id="6" name="사각형: 둥근 모서리 5">
                <a:extLst>
                  <a:ext uri="{FF2B5EF4-FFF2-40B4-BE49-F238E27FC236}">
                    <a16:creationId xmlns:a16="http://schemas.microsoft.com/office/drawing/2014/main" id="{BA1A44FA-BF60-0F36-3F74-F686AB479AEA}"/>
                  </a:ext>
                </a:extLst>
              </p:cNvPr>
              <p:cNvSpPr/>
              <p:nvPr/>
            </p:nvSpPr>
            <p:spPr>
              <a:xfrm>
                <a:off x="1098272" y="133285"/>
                <a:ext cx="1523999" cy="6858000"/>
              </a:xfrm>
              <a:prstGeom prst="roundRect">
                <a:avLst>
                  <a:gd name="adj" fmla="val 0"/>
                </a:avLst>
              </a:prstGeom>
              <a:solidFill>
                <a:srgbClr val="44546A">
                  <a:alpha val="74000"/>
                </a:srgb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0B8C8B67-3894-4A12-469A-1F042F43A637}"/>
                  </a:ext>
                </a:extLst>
              </p:cNvPr>
              <p:cNvSpPr/>
              <p:nvPr/>
            </p:nvSpPr>
            <p:spPr>
              <a:xfrm>
                <a:off x="1098274" y="484622"/>
                <a:ext cx="1901370" cy="464457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1D8D6C43-0BE6-906A-93AD-6F6D4FEC57DE}"/>
              </a:ext>
            </a:extLst>
          </p:cNvPr>
          <p:cNvSpPr txBox="1"/>
          <p:nvPr/>
        </p:nvSpPr>
        <p:spPr>
          <a:xfrm>
            <a:off x="2017486" y="350444"/>
            <a:ext cx="34179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bg2">
                    <a:lumMod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Arduino: Boards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479D08F-39DE-F1D8-F13B-28C1F321CA4F}"/>
              </a:ext>
            </a:extLst>
          </p:cNvPr>
          <p:cNvSpPr txBox="1"/>
          <p:nvPr/>
        </p:nvSpPr>
        <p:spPr>
          <a:xfrm>
            <a:off x="0" y="749027"/>
            <a:ext cx="12192000" cy="748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267" b="1" spc="-100" dirty="0">
                <a:solidFill>
                  <a:srgbClr val="003FB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UNO</a:t>
            </a:r>
            <a:endParaRPr lang="ko-KR" altLang="en-US" sz="4267" b="1" spc="-100" dirty="0">
              <a:solidFill>
                <a:srgbClr val="003FBC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CE949770-D3BC-5049-E6D8-4FF4CA6778F9}"/>
              </a:ext>
            </a:extLst>
          </p:cNvPr>
          <p:cNvCxnSpPr>
            <a:cxnSpLocks/>
          </p:cNvCxnSpPr>
          <p:nvPr/>
        </p:nvCxnSpPr>
        <p:spPr>
          <a:xfrm flipH="1">
            <a:off x="2741774" y="1546101"/>
            <a:ext cx="670845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8411714"/>
      </p:ext>
    </p:extLst>
  </p:cSld>
  <p:clrMapOvr>
    <a:masterClrMapping/>
  </p:clrMapOvr>
  <p:transition spd="med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140EE99-A01B-4C02-805B-0DBD8AD312F5}"/>
              </a:ext>
            </a:extLst>
          </p:cNvPr>
          <p:cNvSpPr txBox="1"/>
          <p:nvPr/>
        </p:nvSpPr>
        <p:spPr>
          <a:xfrm>
            <a:off x="1949450" y="1674226"/>
            <a:ext cx="10047479" cy="40895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80990" indent="-38099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정식 아두이노 보드</a:t>
            </a:r>
            <a:endParaRPr lang="en-US" altLang="ko-KR" sz="2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990575" lvl="1" indent="-38099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아두이노 </a:t>
            </a:r>
            <a:r>
              <a:rPr lang="en-US" altLang="ko-KR" sz="2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Leonardo: UNO</a:t>
            </a:r>
            <a:r>
              <a:rPr lang="ko-KR" altLang="en-US" sz="2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와 유사</a:t>
            </a:r>
            <a:r>
              <a:rPr lang="en-US" altLang="ko-KR" sz="2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2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핀 배열과 개수가 다름</a:t>
            </a:r>
            <a:endParaRPr lang="en-US" altLang="ko-KR" sz="2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990575" lvl="1" indent="-38099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아두이노 </a:t>
            </a:r>
            <a:r>
              <a:rPr lang="en-US" altLang="ko-KR" sz="2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Micro: Leonardo </a:t>
            </a:r>
            <a:r>
              <a:rPr lang="ko-KR" altLang="en-US" sz="2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보드의 소형화 버전</a:t>
            </a:r>
            <a:endParaRPr lang="en-US" altLang="ko-KR" sz="2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990575" lvl="1" indent="-38099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아두이노 </a:t>
            </a:r>
            <a:r>
              <a:rPr lang="en-US" altLang="ko-KR" sz="2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Pro micro: Nano</a:t>
            </a:r>
            <a:r>
              <a:rPr lang="ko-KR" altLang="en-US" sz="2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와 유사</a:t>
            </a:r>
            <a:endParaRPr lang="en-US" altLang="ko-KR" sz="2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990575" lvl="1" indent="-38099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아두이노 </a:t>
            </a:r>
            <a:r>
              <a:rPr lang="en-US" altLang="ko-KR" sz="2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Tre, Yun: </a:t>
            </a:r>
            <a:r>
              <a:rPr lang="ko-KR" altLang="en-US" sz="2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아두이노 </a:t>
            </a:r>
            <a:r>
              <a:rPr lang="en-US" altLang="ko-KR" sz="2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+ </a:t>
            </a:r>
            <a:r>
              <a:rPr lang="ko-KR" altLang="en-US" sz="2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리눅스</a:t>
            </a:r>
            <a:endParaRPr lang="en-US" altLang="ko-KR" sz="2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80990" indent="-38099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특수 용도 아두이노</a:t>
            </a:r>
            <a:endParaRPr lang="en-US" altLang="ko-KR" sz="2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990575" lvl="1" indent="-38099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Lily Pad: </a:t>
            </a:r>
            <a:r>
              <a:rPr lang="ko-KR" altLang="en-US" sz="2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웨어러블용</a:t>
            </a:r>
            <a:r>
              <a:rPr lang="ko-KR" altLang="en-US" sz="2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특화 보드</a:t>
            </a:r>
            <a:endParaRPr lang="en-US" altLang="ko-KR" sz="2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990575" lvl="1" indent="-38099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아두이노</a:t>
            </a:r>
            <a:r>
              <a:rPr lang="ko-KR" altLang="en-US" sz="2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FIO: </a:t>
            </a:r>
            <a:r>
              <a:rPr lang="ko-KR" altLang="en-US" sz="2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무선</a:t>
            </a:r>
            <a:r>
              <a:rPr lang="en-US" altLang="ko-KR" sz="2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통신 특화 보드</a:t>
            </a:r>
            <a:r>
              <a:rPr lang="en-US" altLang="ko-KR" sz="2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2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지그비</a:t>
            </a:r>
            <a:r>
              <a:rPr lang="en-US" altLang="ko-KR" sz="2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en-US" altLang="ko-KR" sz="2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Xbee</a:t>
            </a:r>
            <a:r>
              <a:rPr lang="en-US" altLang="ko-KR" sz="2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), </a:t>
            </a:r>
            <a:r>
              <a:rPr lang="ko-KR" altLang="en-US" sz="2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배터리 소켓 포함</a:t>
            </a:r>
            <a:endParaRPr lang="en-US" altLang="ko-KR" sz="2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CD55A94-1BAD-87EA-E4B6-1FFB28C94B04}"/>
              </a:ext>
            </a:extLst>
          </p:cNvPr>
          <p:cNvGrpSpPr/>
          <p:nvPr/>
        </p:nvGrpSpPr>
        <p:grpSpPr>
          <a:xfrm>
            <a:off x="-1" y="0"/>
            <a:ext cx="1901373" cy="6858000"/>
            <a:chOff x="-1" y="0"/>
            <a:chExt cx="1901373" cy="6858000"/>
          </a:xfrm>
        </p:grpSpPr>
        <p:pic>
          <p:nvPicPr>
            <p:cNvPr id="3" name="그림 개체 틀 6">
              <a:extLst>
                <a:ext uri="{FF2B5EF4-FFF2-40B4-BE49-F238E27FC236}">
                  <a16:creationId xmlns:a16="http://schemas.microsoft.com/office/drawing/2014/main" id="{DAC2F440-EDF7-20C5-45D6-A886CF000E5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0871" r="79347"/>
            <a:stretch/>
          </p:blipFill>
          <p:spPr>
            <a:xfrm>
              <a:off x="-1" y="0"/>
              <a:ext cx="1524000" cy="6857107"/>
            </a:xfrm>
            <a:prstGeom prst="rect">
              <a:avLst/>
            </a:prstGeom>
            <a:effectLst/>
          </p:spPr>
        </p:pic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69ABEC5B-74CF-CE76-F7BA-7441DB496A53}"/>
                </a:ext>
              </a:extLst>
            </p:cNvPr>
            <p:cNvGrpSpPr/>
            <p:nvPr/>
          </p:nvGrpSpPr>
          <p:grpSpPr>
            <a:xfrm>
              <a:off x="0" y="0"/>
              <a:ext cx="1901372" cy="6858000"/>
              <a:chOff x="1098272" y="133285"/>
              <a:chExt cx="1901372" cy="6858000"/>
            </a:xfrm>
          </p:grpSpPr>
          <p:sp>
            <p:nvSpPr>
              <p:cNvPr id="9" name="사각형: 둥근 모서리 8">
                <a:extLst>
                  <a:ext uri="{FF2B5EF4-FFF2-40B4-BE49-F238E27FC236}">
                    <a16:creationId xmlns:a16="http://schemas.microsoft.com/office/drawing/2014/main" id="{EE2C9E4F-47D6-BD3D-CFA1-85BA8AD72FF0}"/>
                  </a:ext>
                </a:extLst>
              </p:cNvPr>
              <p:cNvSpPr/>
              <p:nvPr/>
            </p:nvSpPr>
            <p:spPr>
              <a:xfrm>
                <a:off x="1098272" y="133285"/>
                <a:ext cx="1523999" cy="6858000"/>
              </a:xfrm>
              <a:prstGeom prst="roundRect">
                <a:avLst>
                  <a:gd name="adj" fmla="val 0"/>
                </a:avLst>
              </a:prstGeom>
              <a:solidFill>
                <a:srgbClr val="44546A">
                  <a:alpha val="74000"/>
                </a:srgb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4F077170-1FF4-E337-31B7-FE31630E58DD}"/>
                  </a:ext>
                </a:extLst>
              </p:cNvPr>
              <p:cNvSpPr/>
              <p:nvPr/>
            </p:nvSpPr>
            <p:spPr>
              <a:xfrm>
                <a:off x="1098274" y="484622"/>
                <a:ext cx="1901370" cy="464457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B5B7C314-9A60-A07C-0E29-2264B3B46F10}"/>
              </a:ext>
            </a:extLst>
          </p:cNvPr>
          <p:cNvSpPr txBox="1"/>
          <p:nvPr/>
        </p:nvSpPr>
        <p:spPr>
          <a:xfrm>
            <a:off x="2017486" y="350444"/>
            <a:ext cx="34179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bg2">
                    <a:lumMod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Arduino: Boards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901D0C7-EA8C-9F6E-0B6D-A3D5DF519DD3}"/>
              </a:ext>
            </a:extLst>
          </p:cNvPr>
          <p:cNvSpPr txBox="1"/>
          <p:nvPr/>
        </p:nvSpPr>
        <p:spPr>
          <a:xfrm>
            <a:off x="0" y="749027"/>
            <a:ext cx="12192000" cy="748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267" b="1" spc="-100" dirty="0">
                <a:solidFill>
                  <a:srgbClr val="003FB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Others</a:t>
            </a:r>
            <a:endParaRPr lang="ko-KR" altLang="en-US" sz="4267" b="1" spc="-100" dirty="0">
              <a:solidFill>
                <a:srgbClr val="003FBC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780E9383-C52D-BB39-0A4B-4402B445C2E0}"/>
              </a:ext>
            </a:extLst>
          </p:cNvPr>
          <p:cNvCxnSpPr>
            <a:cxnSpLocks/>
          </p:cNvCxnSpPr>
          <p:nvPr/>
        </p:nvCxnSpPr>
        <p:spPr>
          <a:xfrm flipH="1">
            <a:off x="2741774" y="1546101"/>
            <a:ext cx="670845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6851922"/>
      </p:ext>
    </p:extLst>
  </p:cSld>
  <p:clrMapOvr>
    <a:masterClrMapping/>
  </p:clrMapOvr>
  <p:transition spd="med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B38525F-DF47-473C-ACED-FE5404DC957C}"/>
              </a:ext>
            </a:extLst>
          </p:cNvPr>
          <p:cNvSpPr txBox="1"/>
          <p:nvPr/>
        </p:nvSpPr>
        <p:spPr>
          <a:xfrm>
            <a:off x="1670050" y="1990157"/>
            <a:ext cx="9515214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67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아두이노</a:t>
            </a:r>
            <a:r>
              <a:rPr lang="ko-KR" altLang="en-US" sz="2667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보드 위에 층층이 쌓아서 사용 가능한 확장용 보드</a:t>
            </a:r>
            <a:endParaRPr lang="en-US" altLang="ko-KR" sz="2667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E16D463-61C8-4C10-8F34-BEEDBB9997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2301" y="2996089"/>
            <a:ext cx="3435855" cy="347768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20E5F24-6F70-459F-9B13-38D8401EB6C4}"/>
              </a:ext>
            </a:extLst>
          </p:cNvPr>
          <p:cNvSpPr txBox="1"/>
          <p:nvPr/>
        </p:nvSpPr>
        <p:spPr>
          <a:xfrm>
            <a:off x="1901372" y="2899916"/>
            <a:ext cx="5991594" cy="3091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80990" indent="-38099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667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SD </a:t>
            </a:r>
            <a:r>
              <a:rPr lang="ko-KR" altLang="en-US" sz="2667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카드 </a:t>
            </a:r>
            <a:r>
              <a:rPr lang="ko-KR" altLang="en-US" sz="2667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쉴드</a:t>
            </a:r>
            <a:endParaRPr lang="en-US" altLang="ko-KR" sz="2667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80990" indent="-38099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667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이더넷 </a:t>
            </a:r>
            <a:r>
              <a:rPr lang="ko-KR" altLang="en-US" sz="2667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쉴드</a:t>
            </a:r>
            <a:endParaRPr lang="en-US" altLang="ko-KR" sz="2667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80990" indent="-38099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667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와이파이 </a:t>
            </a:r>
            <a:r>
              <a:rPr lang="ko-KR" altLang="en-US" sz="2667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쉴드</a:t>
            </a:r>
            <a:endParaRPr lang="en-US" altLang="ko-KR" sz="2667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80990" indent="-38099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667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모터 </a:t>
            </a:r>
            <a:r>
              <a:rPr lang="ko-KR" altLang="en-US" sz="2667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쉴드</a:t>
            </a:r>
            <a:endParaRPr lang="en-US" altLang="ko-KR" sz="2667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80990" indent="-38099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667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다양한 </a:t>
            </a:r>
            <a:r>
              <a:rPr lang="ko-KR" altLang="en-US" sz="2667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쉴드가</a:t>
            </a:r>
            <a:r>
              <a:rPr lang="ko-KR" altLang="en-US" sz="2667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존재</a:t>
            </a:r>
            <a:r>
              <a:rPr lang="en-US" altLang="ko-KR" sz="2667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…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49D865-AE5C-428F-A509-74122EE95B07}"/>
              </a:ext>
            </a:extLst>
          </p:cNvPr>
          <p:cNvSpPr txBox="1"/>
          <p:nvPr/>
        </p:nvSpPr>
        <p:spPr>
          <a:xfrm>
            <a:off x="0" y="749027"/>
            <a:ext cx="12192000" cy="748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267" b="1" spc="-100" dirty="0">
                <a:solidFill>
                  <a:srgbClr val="003FB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Arduino Shields</a:t>
            </a:r>
            <a:endParaRPr lang="ko-KR" altLang="en-US" sz="4267" b="1" spc="-100" dirty="0">
              <a:solidFill>
                <a:srgbClr val="003FBC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73075E7A-36B6-4C98-96DD-255314CC555E}"/>
              </a:ext>
            </a:extLst>
          </p:cNvPr>
          <p:cNvCxnSpPr>
            <a:cxnSpLocks/>
          </p:cNvCxnSpPr>
          <p:nvPr/>
        </p:nvCxnSpPr>
        <p:spPr>
          <a:xfrm flipH="1">
            <a:off x="2741774" y="1546101"/>
            <a:ext cx="670845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ECE95FB9-DC59-7CC9-291A-845BC001C4C1}"/>
              </a:ext>
            </a:extLst>
          </p:cNvPr>
          <p:cNvGrpSpPr/>
          <p:nvPr/>
        </p:nvGrpSpPr>
        <p:grpSpPr>
          <a:xfrm>
            <a:off x="-1" y="0"/>
            <a:ext cx="1901373" cy="6858000"/>
            <a:chOff x="-1" y="0"/>
            <a:chExt cx="1901373" cy="6858000"/>
          </a:xfrm>
        </p:grpSpPr>
        <p:pic>
          <p:nvPicPr>
            <p:cNvPr id="3" name="그림 개체 틀 6">
              <a:extLst>
                <a:ext uri="{FF2B5EF4-FFF2-40B4-BE49-F238E27FC236}">
                  <a16:creationId xmlns:a16="http://schemas.microsoft.com/office/drawing/2014/main" id="{89C8F254-1DF5-80F4-AC64-7FA9799EB63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0871" r="79347"/>
            <a:stretch/>
          </p:blipFill>
          <p:spPr>
            <a:xfrm>
              <a:off x="-1" y="0"/>
              <a:ext cx="1524000" cy="6857107"/>
            </a:xfrm>
            <a:prstGeom prst="rect">
              <a:avLst/>
            </a:prstGeom>
            <a:effectLst/>
          </p:spPr>
        </p:pic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07B3E44F-D953-00F9-0D98-7BB3BBE03783}"/>
                </a:ext>
              </a:extLst>
            </p:cNvPr>
            <p:cNvGrpSpPr/>
            <p:nvPr/>
          </p:nvGrpSpPr>
          <p:grpSpPr>
            <a:xfrm>
              <a:off x="0" y="0"/>
              <a:ext cx="1901372" cy="6858000"/>
              <a:chOff x="1098272" y="133285"/>
              <a:chExt cx="1901372" cy="6858000"/>
            </a:xfrm>
          </p:grpSpPr>
          <p:sp>
            <p:nvSpPr>
              <p:cNvPr id="11" name="사각형: 둥근 모서리 10">
                <a:extLst>
                  <a:ext uri="{FF2B5EF4-FFF2-40B4-BE49-F238E27FC236}">
                    <a16:creationId xmlns:a16="http://schemas.microsoft.com/office/drawing/2014/main" id="{1825219E-C50A-913A-9F6D-1A17E771EBAF}"/>
                  </a:ext>
                </a:extLst>
              </p:cNvPr>
              <p:cNvSpPr/>
              <p:nvPr/>
            </p:nvSpPr>
            <p:spPr>
              <a:xfrm>
                <a:off x="1098272" y="133285"/>
                <a:ext cx="1523999" cy="6858000"/>
              </a:xfrm>
              <a:prstGeom prst="roundRect">
                <a:avLst>
                  <a:gd name="adj" fmla="val 0"/>
                </a:avLst>
              </a:prstGeom>
              <a:solidFill>
                <a:srgbClr val="44546A">
                  <a:alpha val="74000"/>
                </a:srgb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705D8594-A6F6-48F8-B54A-E5E30A540202}"/>
                  </a:ext>
                </a:extLst>
              </p:cNvPr>
              <p:cNvSpPr/>
              <p:nvPr/>
            </p:nvSpPr>
            <p:spPr>
              <a:xfrm>
                <a:off x="1098274" y="484622"/>
                <a:ext cx="1901370" cy="464457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5A20698C-2B2D-8EA9-E121-18E8DBE074C2}"/>
              </a:ext>
            </a:extLst>
          </p:cNvPr>
          <p:cNvSpPr txBox="1"/>
          <p:nvPr/>
        </p:nvSpPr>
        <p:spPr>
          <a:xfrm>
            <a:off x="2017486" y="350444"/>
            <a:ext cx="34179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bg2">
                    <a:lumMod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Arduino: Boards</a:t>
            </a:r>
          </a:p>
        </p:txBody>
      </p:sp>
    </p:spTree>
    <p:extLst>
      <p:ext uri="{BB962C8B-B14F-4D97-AF65-F5344CB8AC3E}">
        <p14:creationId xmlns:p14="http://schemas.microsoft.com/office/powerpoint/2010/main" val="752620753"/>
      </p:ext>
    </p:extLst>
  </p:cSld>
  <p:clrMapOvr>
    <a:masterClrMapping/>
  </p:clrMapOvr>
  <p:transition spd="med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개체 틀 6">
            <a:extLst>
              <a:ext uri="{FF2B5EF4-FFF2-40B4-BE49-F238E27FC236}">
                <a16:creationId xmlns:a16="http://schemas.microsoft.com/office/drawing/2014/main" id="{E7942C3C-D6CB-4144-942A-1C099D6161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871" r="79347"/>
          <a:stretch/>
        </p:blipFill>
        <p:spPr>
          <a:xfrm>
            <a:off x="-1" y="0"/>
            <a:ext cx="1524000" cy="6857107"/>
          </a:xfrm>
          <a:prstGeom prst="rect">
            <a:avLst/>
          </a:prstGeom>
          <a:effectLst/>
        </p:spPr>
      </p:pic>
      <p:sp>
        <p:nvSpPr>
          <p:cNvPr id="93" name="사각형: 둥근 모서리 92">
            <a:extLst>
              <a:ext uri="{FF2B5EF4-FFF2-40B4-BE49-F238E27FC236}">
                <a16:creationId xmlns:a16="http://schemas.microsoft.com/office/drawing/2014/main" id="{8C79D510-5BF3-48CD-B74E-410328E9FE4E}"/>
              </a:ext>
            </a:extLst>
          </p:cNvPr>
          <p:cNvSpPr/>
          <p:nvPr/>
        </p:nvSpPr>
        <p:spPr>
          <a:xfrm>
            <a:off x="-2" y="-893"/>
            <a:ext cx="1523999" cy="6858000"/>
          </a:xfrm>
          <a:prstGeom prst="roundRect">
            <a:avLst>
              <a:gd name="adj" fmla="val 0"/>
            </a:avLst>
          </a:prstGeom>
          <a:solidFill>
            <a:srgbClr val="44546A">
              <a:alpha val="74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FDCA238-1DF5-4AC5-9384-45B8B4A50DB6}"/>
              </a:ext>
            </a:extLst>
          </p:cNvPr>
          <p:cNvSpPr/>
          <p:nvPr/>
        </p:nvSpPr>
        <p:spPr>
          <a:xfrm>
            <a:off x="0" y="350444"/>
            <a:ext cx="1901370" cy="464457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E44BE34-8772-4ECE-9BE9-B67B9723BB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0230" y="1321383"/>
            <a:ext cx="4302084" cy="3196556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AD532B3B-15CF-4D8E-8FAC-1CBC6969DCB5}"/>
              </a:ext>
            </a:extLst>
          </p:cNvPr>
          <p:cNvSpPr/>
          <p:nvPr/>
        </p:nvSpPr>
        <p:spPr>
          <a:xfrm>
            <a:off x="4059884" y="4878448"/>
            <a:ext cx="6096000" cy="1623586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2667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디지털 핀 </a:t>
            </a:r>
            <a:r>
              <a:rPr lang="en-US" altLang="ko-KR" sz="2667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2667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디지털 입</a:t>
            </a:r>
            <a:r>
              <a:rPr lang="en-US" altLang="ko-KR" sz="2667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sz="2667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출력을 담당</a:t>
            </a:r>
            <a:endParaRPr lang="en-US" altLang="ko-KR" sz="2667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>
              <a:lnSpc>
                <a:spcPct val="200000"/>
              </a:lnSpc>
            </a:pPr>
            <a:r>
              <a:rPr lang="ko-KR" altLang="en-US" sz="2667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아날로그 핀 </a:t>
            </a:r>
            <a:r>
              <a:rPr lang="en-US" altLang="ko-KR" sz="2667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2667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아날로그 입력을 담당</a:t>
            </a:r>
            <a:endParaRPr lang="en-US" altLang="ko-KR" sz="2667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55AAC4-117E-E340-FE99-E3E2E096E7D4}"/>
              </a:ext>
            </a:extLst>
          </p:cNvPr>
          <p:cNvSpPr txBox="1"/>
          <p:nvPr/>
        </p:nvSpPr>
        <p:spPr>
          <a:xfrm>
            <a:off x="2017486" y="350444"/>
            <a:ext cx="57470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bg2">
                    <a:lumMod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Arduino </a:t>
            </a:r>
            <a:r>
              <a:rPr lang="en-US" altLang="ko-KR" sz="2400" b="1" dirty="0">
                <a:solidFill>
                  <a:schemeClr val="bg2">
                    <a:lumMod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: Digital Pin &amp; Analog Pin</a:t>
            </a:r>
            <a:endParaRPr lang="en-US" altLang="ko-KR" sz="3200" b="1" dirty="0">
              <a:solidFill>
                <a:schemeClr val="bg2">
                  <a:lumMod val="25000"/>
                </a:schemeClr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840616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개체 틀 6">
            <a:extLst>
              <a:ext uri="{FF2B5EF4-FFF2-40B4-BE49-F238E27FC236}">
                <a16:creationId xmlns:a16="http://schemas.microsoft.com/office/drawing/2014/main" id="{E7942C3C-D6CB-4144-942A-1C099D6161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871" r="79347"/>
          <a:stretch/>
        </p:blipFill>
        <p:spPr>
          <a:xfrm>
            <a:off x="-1" y="0"/>
            <a:ext cx="1524000" cy="6857107"/>
          </a:xfrm>
          <a:prstGeom prst="rect">
            <a:avLst/>
          </a:prstGeom>
          <a:effectLst/>
        </p:spPr>
      </p:pic>
      <p:sp>
        <p:nvSpPr>
          <p:cNvPr id="93" name="사각형: 둥근 모서리 92">
            <a:extLst>
              <a:ext uri="{FF2B5EF4-FFF2-40B4-BE49-F238E27FC236}">
                <a16:creationId xmlns:a16="http://schemas.microsoft.com/office/drawing/2014/main" id="{8C79D510-5BF3-48CD-B74E-410328E9FE4E}"/>
              </a:ext>
            </a:extLst>
          </p:cNvPr>
          <p:cNvSpPr/>
          <p:nvPr/>
        </p:nvSpPr>
        <p:spPr>
          <a:xfrm>
            <a:off x="-2" y="-893"/>
            <a:ext cx="1523999" cy="6858000"/>
          </a:xfrm>
          <a:prstGeom prst="roundRect">
            <a:avLst>
              <a:gd name="adj" fmla="val 0"/>
            </a:avLst>
          </a:prstGeom>
          <a:solidFill>
            <a:srgbClr val="44546A">
              <a:alpha val="74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4D9733F-5E65-494E-A9B6-C64166841319}"/>
              </a:ext>
            </a:extLst>
          </p:cNvPr>
          <p:cNvSpPr txBox="1"/>
          <p:nvPr/>
        </p:nvSpPr>
        <p:spPr>
          <a:xfrm>
            <a:off x="2017486" y="350444"/>
            <a:ext cx="57470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bg2">
                    <a:lumMod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Arduino </a:t>
            </a:r>
            <a:r>
              <a:rPr lang="en-US" altLang="ko-KR" sz="2400" b="1" dirty="0">
                <a:solidFill>
                  <a:schemeClr val="bg2">
                    <a:lumMod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: Digital Pin &amp; Analog Pin</a:t>
            </a:r>
            <a:endParaRPr lang="en-US" altLang="ko-KR" sz="3200" b="1" dirty="0">
              <a:solidFill>
                <a:schemeClr val="bg2">
                  <a:lumMod val="25000"/>
                </a:schemeClr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FDCA238-1DF5-4AC5-9384-45B8B4A50DB6}"/>
              </a:ext>
            </a:extLst>
          </p:cNvPr>
          <p:cNvSpPr/>
          <p:nvPr/>
        </p:nvSpPr>
        <p:spPr>
          <a:xfrm>
            <a:off x="0" y="350444"/>
            <a:ext cx="1901370" cy="464457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E44BE34-8772-4ECE-9BE9-B67B9723BB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7031" y="1632160"/>
            <a:ext cx="3119451" cy="231783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AD532B3B-15CF-4D8E-8FAC-1CBC6969DCB5}"/>
              </a:ext>
            </a:extLst>
          </p:cNvPr>
          <p:cNvSpPr/>
          <p:nvPr/>
        </p:nvSpPr>
        <p:spPr>
          <a:xfrm>
            <a:off x="2017486" y="4021774"/>
            <a:ext cx="3488792" cy="9988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디지털 핀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디지털 입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출력을 담당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아날로그 핀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아날로그 입력을 담당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535692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개체 틀 6">
            <a:extLst>
              <a:ext uri="{FF2B5EF4-FFF2-40B4-BE49-F238E27FC236}">
                <a16:creationId xmlns:a16="http://schemas.microsoft.com/office/drawing/2014/main" id="{E7942C3C-D6CB-4144-942A-1C099D6161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871" r="79347"/>
          <a:stretch/>
        </p:blipFill>
        <p:spPr>
          <a:xfrm>
            <a:off x="-1" y="0"/>
            <a:ext cx="1524000" cy="6857107"/>
          </a:xfrm>
          <a:prstGeom prst="rect">
            <a:avLst/>
          </a:prstGeom>
          <a:effectLst/>
        </p:spPr>
      </p:pic>
      <p:sp>
        <p:nvSpPr>
          <p:cNvPr id="93" name="사각형: 둥근 모서리 92">
            <a:extLst>
              <a:ext uri="{FF2B5EF4-FFF2-40B4-BE49-F238E27FC236}">
                <a16:creationId xmlns:a16="http://schemas.microsoft.com/office/drawing/2014/main" id="{8C79D510-5BF3-48CD-B74E-410328E9FE4E}"/>
              </a:ext>
            </a:extLst>
          </p:cNvPr>
          <p:cNvSpPr/>
          <p:nvPr/>
        </p:nvSpPr>
        <p:spPr>
          <a:xfrm>
            <a:off x="-2" y="-893"/>
            <a:ext cx="1523999" cy="6858000"/>
          </a:xfrm>
          <a:prstGeom prst="roundRect">
            <a:avLst>
              <a:gd name="adj" fmla="val 0"/>
            </a:avLst>
          </a:prstGeom>
          <a:solidFill>
            <a:srgbClr val="44546A">
              <a:alpha val="74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4D9733F-5E65-494E-A9B6-C64166841319}"/>
              </a:ext>
            </a:extLst>
          </p:cNvPr>
          <p:cNvSpPr txBox="1"/>
          <p:nvPr/>
        </p:nvSpPr>
        <p:spPr>
          <a:xfrm>
            <a:off x="2017486" y="350444"/>
            <a:ext cx="57470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bg2">
                    <a:lumMod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Arduino </a:t>
            </a:r>
            <a:r>
              <a:rPr lang="en-US" altLang="ko-KR" sz="2400" b="1" dirty="0">
                <a:solidFill>
                  <a:schemeClr val="bg2">
                    <a:lumMod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: Digital Pin &amp; Analog Pin</a:t>
            </a:r>
            <a:endParaRPr lang="en-US" altLang="ko-KR" sz="3200" b="1" dirty="0">
              <a:solidFill>
                <a:schemeClr val="bg2">
                  <a:lumMod val="25000"/>
                </a:schemeClr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FDCA238-1DF5-4AC5-9384-45B8B4A50DB6}"/>
              </a:ext>
            </a:extLst>
          </p:cNvPr>
          <p:cNvSpPr/>
          <p:nvPr/>
        </p:nvSpPr>
        <p:spPr>
          <a:xfrm>
            <a:off x="0" y="350444"/>
            <a:ext cx="1901370" cy="464457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0D52CFAD-6F17-438F-BD7D-07722A90AB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7031" y="1632160"/>
            <a:ext cx="3119451" cy="2317830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B7C839BE-535F-44EB-8E82-6BCC72422032}"/>
              </a:ext>
            </a:extLst>
          </p:cNvPr>
          <p:cNvSpPr/>
          <p:nvPr/>
        </p:nvSpPr>
        <p:spPr>
          <a:xfrm>
            <a:off x="2017486" y="4021774"/>
            <a:ext cx="3394269" cy="10109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1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디지털 핀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디지털 입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출력을 담당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>
              <a:lnSpc>
                <a:spcPct val="200000"/>
              </a:lnSpc>
            </a:pPr>
            <a:r>
              <a:rPr lang="ko-KR" altLang="en-US" sz="1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아날로그 핀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아날로그 입력을 담당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87C0A60-2ED7-4F34-9AF4-5B0B80FF1BAF}"/>
              </a:ext>
            </a:extLst>
          </p:cNvPr>
          <p:cNvSpPr/>
          <p:nvPr/>
        </p:nvSpPr>
        <p:spPr>
          <a:xfrm>
            <a:off x="2087031" y="4169178"/>
            <a:ext cx="3324723" cy="358055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3C22295-BA5F-4B01-9DB7-9888D0B248E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910" b="10867"/>
          <a:stretch/>
        </p:blipFill>
        <p:spPr>
          <a:xfrm>
            <a:off x="6058676" y="1632160"/>
            <a:ext cx="2385527" cy="2895073"/>
          </a:xfrm>
          <a:prstGeom prst="rect">
            <a:avLst/>
          </a:prstGeom>
        </p:spPr>
      </p:pic>
      <p:sp>
        <p:nvSpPr>
          <p:cNvPr id="5" name="타원 4">
            <a:extLst>
              <a:ext uri="{FF2B5EF4-FFF2-40B4-BE49-F238E27FC236}">
                <a16:creationId xmlns:a16="http://schemas.microsoft.com/office/drawing/2014/main" id="{CA98B8E4-1189-4F27-A5B7-A861E0EE74B9}"/>
              </a:ext>
            </a:extLst>
          </p:cNvPr>
          <p:cNvSpPr/>
          <p:nvPr/>
        </p:nvSpPr>
        <p:spPr>
          <a:xfrm>
            <a:off x="9615027" y="3079696"/>
            <a:ext cx="531845" cy="531845"/>
          </a:xfrm>
          <a:prstGeom prst="ellipse">
            <a:avLst/>
          </a:prstGeom>
          <a:solidFill>
            <a:srgbClr val="0000FF"/>
          </a:solidFill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10FB618-0738-4E06-A5F2-03E14D9F7C02}"/>
              </a:ext>
            </a:extLst>
          </p:cNvPr>
          <p:cNvSpPr txBox="1"/>
          <p:nvPr/>
        </p:nvSpPr>
        <p:spPr>
          <a:xfrm>
            <a:off x="6062050" y="3089553"/>
            <a:ext cx="4074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5V</a:t>
            </a:r>
            <a:endParaRPr lang="ko-KR" altLang="en-US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9D6EECC-FA5D-4162-AE91-BC07A68ED8E4}"/>
              </a:ext>
            </a:extLst>
          </p:cNvPr>
          <p:cNvSpPr txBox="1"/>
          <p:nvPr/>
        </p:nvSpPr>
        <p:spPr>
          <a:xfrm>
            <a:off x="6062050" y="3442264"/>
            <a:ext cx="4074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0V</a:t>
            </a:r>
            <a:endParaRPr lang="ko-KR" altLang="en-US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30024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10000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개체 틀 6">
            <a:extLst>
              <a:ext uri="{FF2B5EF4-FFF2-40B4-BE49-F238E27FC236}">
                <a16:creationId xmlns:a16="http://schemas.microsoft.com/office/drawing/2014/main" id="{E7942C3C-D6CB-4144-942A-1C099D6161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871" r="79347"/>
          <a:stretch/>
        </p:blipFill>
        <p:spPr>
          <a:xfrm>
            <a:off x="-1" y="0"/>
            <a:ext cx="1524000" cy="6857107"/>
          </a:xfrm>
          <a:prstGeom prst="rect">
            <a:avLst/>
          </a:prstGeom>
          <a:effectLst/>
        </p:spPr>
      </p:pic>
      <p:sp>
        <p:nvSpPr>
          <p:cNvPr id="93" name="사각형: 둥근 모서리 92">
            <a:extLst>
              <a:ext uri="{FF2B5EF4-FFF2-40B4-BE49-F238E27FC236}">
                <a16:creationId xmlns:a16="http://schemas.microsoft.com/office/drawing/2014/main" id="{8C79D510-5BF3-48CD-B74E-410328E9FE4E}"/>
              </a:ext>
            </a:extLst>
          </p:cNvPr>
          <p:cNvSpPr/>
          <p:nvPr/>
        </p:nvSpPr>
        <p:spPr>
          <a:xfrm>
            <a:off x="-2" y="-893"/>
            <a:ext cx="1523999" cy="6858000"/>
          </a:xfrm>
          <a:prstGeom prst="roundRect">
            <a:avLst>
              <a:gd name="adj" fmla="val 0"/>
            </a:avLst>
          </a:prstGeom>
          <a:solidFill>
            <a:srgbClr val="44546A">
              <a:alpha val="74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4D9733F-5E65-494E-A9B6-C64166841319}"/>
              </a:ext>
            </a:extLst>
          </p:cNvPr>
          <p:cNvSpPr txBox="1"/>
          <p:nvPr/>
        </p:nvSpPr>
        <p:spPr>
          <a:xfrm>
            <a:off x="2017486" y="350444"/>
            <a:ext cx="57470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bg2">
                    <a:lumMod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Arduino </a:t>
            </a:r>
            <a:r>
              <a:rPr lang="en-US" altLang="ko-KR" sz="2400" b="1" dirty="0">
                <a:solidFill>
                  <a:schemeClr val="bg2">
                    <a:lumMod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: Digital Pin &amp; Analog Pin</a:t>
            </a:r>
            <a:endParaRPr lang="en-US" altLang="ko-KR" sz="3200" b="1" dirty="0">
              <a:solidFill>
                <a:schemeClr val="bg2">
                  <a:lumMod val="25000"/>
                </a:schemeClr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FDCA238-1DF5-4AC5-9384-45B8B4A50DB6}"/>
              </a:ext>
            </a:extLst>
          </p:cNvPr>
          <p:cNvSpPr/>
          <p:nvPr/>
        </p:nvSpPr>
        <p:spPr>
          <a:xfrm>
            <a:off x="0" y="350444"/>
            <a:ext cx="1901370" cy="464457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0D52CFAD-6F17-438F-BD7D-07722A90AB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7031" y="1632160"/>
            <a:ext cx="3119451" cy="2317830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B7C839BE-535F-44EB-8E82-6BCC72422032}"/>
              </a:ext>
            </a:extLst>
          </p:cNvPr>
          <p:cNvSpPr/>
          <p:nvPr/>
        </p:nvSpPr>
        <p:spPr>
          <a:xfrm>
            <a:off x="2017486" y="4021774"/>
            <a:ext cx="3608062" cy="9988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디지털 핀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디지털 입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출력을 담당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아날로그 핀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아날로그 입력을 담당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87C0A60-2ED7-4F34-9AF4-5B0B80FF1BAF}"/>
              </a:ext>
            </a:extLst>
          </p:cNvPr>
          <p:cNvSpPr/>
          <p:nvPr/>
        </p:nvSpPr>
        <p:spPr>
          <a:xfrm>
            <a:off x="2017486" y="4674637"/>
            <a:ext cx="3394270" cy="358055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C171BAA0-8B97-42F6-9868-3206FBBCA1B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02" r="-49" b="11499"/>
          <a:stretch/>
        </p:blipFill>
        <p:spPr>
          <a:xfrm>
            <a:off x="6096000" y="1632160"/>
            <a:ext cx="2407298" cy="2874526"/>
          </a:xfrm>
          <a:prstGeom prst="rect">
            <a:avLst/>
          </a:prstGeom>
        </p:spPr>
      </p:pic>
      <p:sp>
        <p:nvSpPr>
          <p:cNvPr id="20" name="타원 19">
            <a:extLst>
              <a:ext uri="{FF2B5EF4-FFF2-40B4-BE49-F238E27FC236}">
                <a16:creationId xmlns:a16="http://schemas.microsoft.com/office/drawing/2014/main" id="{0168BC60-8DCF-4EA4-9191-DBEE5D38FE71}"/>
              </a:ext>
            </a:extLst>
          </p:cNvPr>
          <p:cNvSpPr/>
          <p:nvPr/>
        </p:nvSpPr>
        <p:spPr>
          <a:xfrm>
            <a:off x="9615027" y="3079696"/>
            <a:ext cx="531845" cy="531845"/>
          </a:xfrm>
          <a:prstGeom prst="ellipse">
            <a:avLst/>
          </a:prstGeom>
          <a:solidFill>
            <a:srgbClr val="0000FF"/>
          </a:solidFill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CCB9AE9-F395-4FA1-A9C3-1B8A60BECA6D}"/>
              </a:ext>
            </a:extLst>
          </p:cNvPr>
          <p:cNvSpPr txBox="1"/>
          <p:nvPr/>
        </p:nvSpPr>
        <p:spPr>
          <a:xfrm>
            <a:off x="6062050" y="3089553"/>
            <a:ext cx="4074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5V</a:t>
            </a:r>
            <a:endParaRPr lang="ko-KR" altLang="en-US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7A772F7-2E5C-4F73-B864-930E43FD516A}"/>
              </a:ext>
            </a:extLst>
          </p:cNvPr>
          <p:cNvSpPr txBox="1"/>
          <p:nvPr/>
        </p:nvSpPr>
        <p:spPr>
          <a:xfrm>
            <a:off x="6062050" y="3442264"/>
            <a:ext cx="4074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0V</a:t>
            </a:r>
            <a:endParaRPr lang="ko-KR" altLang="en-US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584140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20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0"/>
                            </p:stCondLst>
                            <p:childTnLst>
                              <p:par>
                                <p:cTn id="17" presetID="10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0"/>
                            </p:stCondLst>
                            <p:childTnLst>
                              <p:par>
                                <p:cTn id="21" presetID="10" presetClass="exit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6000"/>
                            </p:stCondLst>
                            <p:childTnLst>
                              <p:par>
                                <p:cTn id="25" presetID="10" presetClass="entr" presetSubtype="0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7000"/>
                            </p:stCondLst>
                            <p:childTnLst>
                              <p:par>
                                <p:cTn id="29" presetID="10" presetClass="exit" presetSubtype="0" fill="hold" grpId="5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8000"/>
                            </p:stCondLst>
                            <p:childTnLst>
                              <p:par>
                                <p:cTn id="33" presetID="10" presetClass="entr" presetSubtype="0" fill="hold" grpId="6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9000"/>
                            </p:stCondLst>
                            <p:childTnLst>
                              <p:par>
                                <p:cTn id="37" presetID="10" presetClass="exit" presetSubtype="0" fill="hold" grpId="7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0"/>
                            </p:stCondLst>
                            <p:childTnLst>
                              <p:par>
                                <p:cTn id="41" presetID="10" presetClass="entr" presetSubtype="0" fill="hold" grpId="8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1000"/>
                            </p:stCondLst>
                            <p:childTnLst>
                              <p:par>
                                <p:cTn id="45" presetID="10" presetClass="exit" presetSubtype="0" fill="hold" grpId="9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2000"/>
                            </p:stCondLst>
                            <p:childTnLst>
                              <p:par>
                                <p:cTn id="49" presetID="10" presetClass="entr" presetSubtype="0" fill="hold" grpId="1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3000"/>
                            </p:stCondLst>
                            <p:childTnLst>
                              <p:par>
                                <p:cTn id="53" presetID="10" presetClass="exit" presetSubtype="0" fill="hold" grpId="1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4000"/>
                            </p:stCondLst>
                            <p:childTnLst>
                              <p:par>
                                <p:cTn id="57" presetID="10" presetClass="entr" presetSubtype="0" fill="hold" grpId="1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5000"/>
                            </p:stCondLst>
                            <p:childTnLst>
                              <p:par>
                                <p:cTn id="61" presetID="10" presetClass="exit" presetSubtype="0" fill="hold" grpId="13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6000"/>
                            </p:stCondLst>
                            <p:childTnLst>
                              <p:par>
                                <p:cTn id="65" presetID="10" presetClass="entr" presetSubtype="0" fill="hold" grpId="14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7000"/>
                            </p:stCondLst>
                            <p:childTnLst>
                              <p:par>
                                <p:cTn id="69" presetID="10" presetClass="exit" presetSubtype="0" fill="hold" grpId="15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8000"/>
                            </p:stCondLst>
                            <p:childTnLst>
                              <p:par>
                                <p:cTn id="73" presetID="10" presetClass="entr" presetSubtype="0" fill="hold" grpId="16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9000"/>
                            </p:stCondLst>
                            <p:childTnLst>
                              <p:par>
                                <p:cTn id="77" presetID="10" presetClass="exit" presetSubtype="0" fill="hold" grpId="17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20000"/>
                            </p:stCondLst>
                            <p:childTnLst>
                              <p:par>
                                <p:cTn id="81" presetID="10" presetClass="entr" presetSubtype="0" fill="hold" grpId="18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21000"/>
                            </p:stCondLst>
                            <p:childTnLst>
                              <p:par>
                                <p:cTn id="85" presetID="10" presetClass="exit" presetSubtype="0" fill="hold" grpId="19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0" grpId="1" animBg="1"/>
      <p:bldP spid="20" grpId="2" animBg="1"/>
      <p:bldP spid="20" grpId="3" animBg="1"/>
      <p:bldP spid="20" grpId="4" animBg="1"/>
      <p:bldP spid="20" grpId="5" animBg="1"/>
      <p:bldP spid="20" grpId="6" animBg="1"/>
      <p:bldP spid="20" grpId="7" animBg="1"/>
      <p:bldP spid="20" grpId="8" animBg="1"/>
      <p:bldP spid="20" grpId="9" animBg="1"/>
      <p:bldP spid="20" grpId="10" animBg="1"/>
      <p:bldP spid="20" grpId="11" animBg="1"/>
      <p:bldP spid="20" grpId="12" animBg="1"/>
      <p:bldP spid="20" grpId="13" animBg="1"/>
      <p:bldP spid="20" grpId="14" animBg="1"/>
      <p:bldP spid="20" grpId="15" animBg="1"/>
      <p:bldP spid="20" grpId="16" animBg="1"/>
      <p:bldP spid="20" grpId="17" animBg="1"/>
      <p:bldP spid="20" grpId="18" animBg="1"/>
      <p:bldP spid="20" grpId="19" animBg="1"/>
      <p:bldP spid="20" grpId="2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개체 틀 6">
            <a:extLst>
              <a:ext uri="{FF2B5EF4-FFF2-40B4-BE49-F238E27FC236}">
                <a16:creationId xmlns:a16="http://schemas.microsoft.com/office/drawing/2014/main" id="{E7942C3C-D6CB-4144-942A-1C099D6161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871" r="79347"/>
          <a:stretch/>
        </p:blipFill>
        <p:spPr>
          <a:xfrm>
            <a:off x="-1" y="0"/>
            <a:ext cx="1524000" cy="6857107"/>
          </a:xfrm>
          <a:prstGeom prst="rect">
            <a:avLst/>
          </a:prstGeom>
          <a:effectLst/>
        </p:spPr>
      </p:pic>
      <p:sp>
        <p:nvSpPr>
          <p:cNvPr id="93" name="사각형: 둥근 모서리 92">
            <a:extLst>
              <a:ext uri="{FF2B5EF4-FFF2-40B4-BE49-F238E27FC236}">
                <a16:creationId xmlns:a16="http://schemas.microsoft.com/office/drawing/2014/main" id="{8C79D510-5BF3-48CD-B74E-410328E9FE4E}"/>
              </a:ext>
            </a:extLst>
          </p:cNvPr>
          <p:cNvSpPr/>
          <p:nvPr/>
        </p:nvSpPr>
        <p:spPr>
          <a:xfrm>
            <a:off x="-2" y="-893"/>
            <a:ext cx="1523999" cy="6858000"/>
          </a:xfrm>
          <a:prstGeom prst="roundRect">
            <a:avLst>
              <a:gd name="adj" fmla="val 0"/>
            </a:avLst>
          </a:prstGeom>
          <a:solidFill>
            <a:srgbClr val="44546A">
              <a:alpha val="74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4D9733F-5E65-494E-A9B6-C64166841319}"/>
              </a:ext>
            </a:extLst>
          </p:cNvPr>
          <p:cNvSpPr txBox="1"/>
          <p:nvPr/>
        </p:nvSpPr>
        <p:spPr>
          <a:xfrm>
            <a:off x="2017486" y="350444"/>
            <a:ext cx="43957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bg2">
                    <a:lumMod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Arduino </a:t>
            </a:r>
            <a:r>
              <a:rPr lang="en-US" altLang="ko-KR" sz="2400" b="1" dirty="0">
                <a:solidFill>
                  <a:schemeClr val="bg2">
                    <a:lumMod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: Digital Pin PWM</a:t>
            </a:r>
            <a:endParaRPr lang="en-US" altLang="ko-KR" sz="3200" b="1" dirty="0">
              <a:solidFill>
                <a:schemeClr val="bg2">
                  <a:lumMod val="25000"/>
                </a:schemeClr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FDCA238-1DF5-4AC5-9384-45B8B4A50DB6}"/>
              </a:ext>
            </a:extLst>
          </p:cNvPr>
          <p:cNvSpPr/>
          <p:nvPr/>
        </p:nvSpPr>
        <p:spPr>
          <a:xfrm>
            <a:off x="0" y="350444"/>
            <a:ext cx="1901370" cy="464457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7CEB05B0-084D-4961-AD30-FE4CAB339DD9}"/>
              </a:ext>
            </a:extLst>
          </p:cNvPr>
          <p:cNvGrpSpPr/>
          <p:nvPr/>
        </p:nvGrpSpPr>
        <p:grpSpPr>
          <a:xfrm>
            <a:off x="2142296" y="1812046"/>
            <a:ext cx="3406226" cy="2543224"/>
            <a:chOff x="1823902" y="1859804"/>
            <a:chExt cx="4586136" cy="3380391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682D9C24-CF35-421F-977C-CC2CF6C1E7B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23902" y="1859804"/>
              <a:ext cx="4586136" cy="3380391"/>
            </a:xfrm>
            <a:prstGeom prst="rect">
              <a:avLst/>
            </a:prstGeom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2B26D7C1-430E-4423-85CD-2D9E02F55F07}"/>
                </a:ext>
              </a:extLst>
            </p:cNvPr>
            <p:cNvSpPr/>
            <p:nvPr/>
          </p:nvSpPr>
          <p:spPr>
            <a:xfrm>
              <a:off x="4116970" y="2179783"/>
              <a:ext cx="390375" cy="31403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8EDC5B4C-011D-4784-883D-4C5F63D3D0EB}"/>
                </a:ext>
              </a:extLst>
            </p:cNvPr>
            <p:cNvSpPr/>
            <p:nvPr/>
          </p:nvSpPr>
          <p:spPr>
            <a:xfrm>
              <a:off x="4987498" y="2179782"/>
              <a:ext cx="304938" cy="24014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BC55E226-855D-4172-82C7-516D991786ED}"/>
                </a:ext>
              </a:extLst>
            </p:cNvPr>
            <p:cNvSpPr/>
            <p:nvPr/>
          </p:nvSpPr>
          <p:spPr>
            <a:xfrm>
              <a:off x="5451625" y="2179782"/>
              <a:ext cx="140714" cy="24014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4AB4CBB9-78F5-4D64-9C60-0C5699DE1071}"/>
              </a:ext>
            </a:extLst>
          </p:cNvPr>
          <p:cNvGrpSpPr/>
          <p:nvPr/>
        </p:nvGrpSpPr>
        <p:grpSpPr>
          <a:xfrm>
            <a:off x="6428716" y="2387699"/>
            <a:ext cx="5136346" cy="1222950"/>
            <a:chOff x="788989" y="3217162"/>
            <a:chExt cx="7508874" cy="1676400"/>
          </a:xfrm>
        </p:grpSpPr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3BB556BE-048A-4BCF-96EF-00424436A7F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88989" y="3217162"/>
              <a:ext cx="3571875" cy="1676400"/>
            </a:xfrm>
            <a:prstGeom prst="rect">
              <a:avLst/>
            </a:prstGeom>
          </p:spPr>
        </p:pic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6FD9AD3D-9834-4618-81CF-64D1036F61B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783138" y="3398137"/>
              <a:ext cx="3514725" cy="1495425"/>
            </a:xfrm>
            <a:prstGeom prst="rect">
              <a:avLst/>
            </a:prstGeom>
          </p:spPr>
        </p:pic>
      </p:grp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56027466-6AAA-42CD-A301-A22CF2D75CFE}"/>
              </a:ext>
            </a:extLst>
          </p:cNvPr>
          <p:cNvSpPr/>
          <p:nvPr/>
        </p:nvSpPr>
        <p:spPr>
          <a:xfrm>
            <a:off x="2613890" y="5386021"/>
            <a:ext cx="874683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PWM : 5V/0V</a:t>
            </a:r>
            <a:r>
              <a:rPr lang="ko-KR" altLang="en-US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를 가하는 주기를 바꾸어 아날로그 신호와 같이 표현이 가능하다</a:t>
            </a:r>
            <a:r>
              <a:rPr lang="en-US" altLang="ko-KR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5699049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개체 틀 6">
            <a:extLst>
              <a:ext uri="{FF2B5EF4-FFF2-40B4-BE49-F238E27FC236}">
                <a16:creationId xmlns:a16="http://schemas.microsoft.com/office/drawing/2014/main" id="{E7942C3C-D6CB-4144-942A-1C099D6161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871" r="79347"/>
          <a:stretch/>
        </p:blipFill>
        <p:spPr>
          <a:xfrm>
            <a:off x="-1" y="0"/>
            <a:ext cx="1524000" cy="6857107"/>
          </a:xfrm>
          <a:prstGeom prst="rect">
            <a:avLst/>
          </a:prstGeom>
          <a:effectLst/>
        </p:spPr>
      </p:pic>
      <p:sp>
        <p:nvSpPr>
          <p:cNvPr id="93" name="사각형: 둥근 모서리 92">
            <a:extLst>
              <a:ext uri="{FF2B5EF4-FFF2-40B4-BE49-F238E27FC236}">
                <a16:creationId xmlns:a16="http://schemas.microsoft.com/office/drawing/2014/main" id="{8C79D510-5BF3-48CD-B74E-410328E9FE4E}"/>
              </a:ext>
            </a:extLst>
          </p:cNvPr>
          <p:cNvSpPr/>
          <p:nvPr/>
        </p:nvSpPr>
        <p:spPr>
          <a:xfrm>
            <a:off x="-2" y="-893"/>
            <a:ext cx="1523999" cy="6858000"/>
          </a:xfrm>
          <a:prstGeom prst="roundRect">
            <a:avLst>
              <a:gd name="adj" fmla="val 0"/>
            </a:avLst>
          </a:prstGeom>
          <a:solidFill>
            <a:srgbClr val="44546A">
              <a:alpha val="74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4D9733F-5E65-494E-A9B6-C64166841319}"/>
              </a:ext>
            </a:extLst>
          </p:cNvPr>
          <p:cNvSpPr txBox="1"/>
          <p:nvPr/>
        </p:nvSpPr>
        <p:spPr>
          <a:xfrm>
            <a:off x="2017486" y="350444"/>
            <a:ext cx="26613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bg2">
                    <a:lumMod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Arduino </a:t>
            </a:r>
            <a:r>
              <a:rPr lang="en-US" altLang="ko-KR" sz="2400" b="1" dirty="0">
                <a:solidFill>
                  <a:schemeClr val="bg2">
                    <a:lumMod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: </a:t>
            </a:r>
            <a:r>
              <a:rPr lang="en-US" altLang="ko-KR" sz="2400" b="1" dirty="0" err="1">
                <a:solidFill>
                  <a:schemeClr val="bg2">
                    <a:lumMod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V</a:t>
            </a:r>
            <a:r>
              <a:rPr lang="en-US" altLang="ko-KR" sz="2000" b="1" dirty="0" err="1">
                <a:solidFill>
                  <a:schemeClr val="bg2">
                    <a:lumMod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out</a:t>
            </a:r>
            <a:endParaRPr lang="en-US" altLang="ko-KR" sz="3200" b="1" dirty="0">
              <a:solidFill>
                <a:schemeClr val="bg2">
                  <a:lumMod val="25000"/>
                </a:schemeClr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FDCA238-1DF5-4AC5-9384-45B8B4A50DB6}"/>
              </a:ext>
            </a:extLst>
          </p:cNvPr>
          <p:cNvSpPr/>
          <p:nvPr/>
        </p:nvSpPr>
        <p:spPr>
          <a:xfrm>
            <a:off x="0" y="350444"/>
            <a:ext cx="1901370" cy="464457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EC4CAB5-340B-4C4C-9E80-C6349B2898D2}"/>
              </a:ext>
            </a:extLst>
          </p:cNvPr>
          <p:cNvSpPr/>
          <p:nvPr/>
        </p:nvSpPr>
        <p:spPr>
          <a:xfrm>
            <a:off x="3193325" y="5446243"/>
            <a:ext cx="8210107" cy="648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667" b="1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V</a:t>
            </a:r>
            <a:r>
              <a:rPr lang="en-US" altLang="ko-KR" sz="2400" b="1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out</a:t>
            </a:r>
            <a:r>
              <a:rPr lang="en-US" altLang="ko-KR" sz="2667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2667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핀 </a:t>
            </a:r>
            <a:r>
              <a:rPr lang="en-US" altLang="ko-KR" sz="2667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</a:t>
            </a:r>
            <a:r>
              <a:rPr lang="ko-KR" altLang="en-US" sz="2667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아두이노에서</a:t>
            </a:r>
            <a:r>
              <a:rPr lang="ko-KR" altLang="en-US" sz="2667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일정 볼트의 전류가 나오는 곳</a:t>
            </a:r>
            <a:endParaRPr lang="en-US" altLang="ko-KR" sz="2667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7546396C-0FC2-4847-A405-FE2F26F78D7A}"/>
              </a:ext>
            </a:extLst>
          </p:cNvPr>
          <p:cNvGrpSpPr/>
          <p:nvPr/>
        </p:nvGrpSpPr>
        <p:grpSpPr>
          <a:xfrm>
            <a:off x="4668851" y="1605218"/>
            <a:ext cx="4615807" cy="3493378"/>
            <a:chOff x="611188" y="1554710"/>
            <a:chExt cx="3461855" cy="2620034"/>
          </a:xfrm>
        </p:grpSpPr>
        <p:pic>
          <p:nvPicPr>
            <p:cNvPr id="11" name="Picture 2" descr="ìëì´ë¸ êµ¬ì¡°ì ëí ì´ë¯¸ì§ ê²ìê²°ê³¼">
              <a:extLst>
                <a:ext uri="{FF2B5EF4-FFF2-40B4-BE49-F238E27FC236}">
                  <a16:creationId xmlns:a16="http://schemas.microsoft.com/office/drawing/2014/main" id="{0B2C9240-0E85-467D-A99A-6F20E19DAD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1188" y="1554710"/>
              <a:ext cx="3461855" cy="26200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A7B108F6-708C-4CD9-87CB-62807E88659B}"/>
                </a:ext>
              </a:extLst>
            </p:cNvPr>
            <p:cNvSpPr/>
            <p:nvPr/>
          </p:nvSpPr>
          <p:spPr>
            <a:xfrm>
              <a:off x="2457604" y="3612757"/>
              <a:ext cx="251460" cy="404507"/>
            </a:xfrm>
            <a:prstGeom prst="rect">
              <a:avLst/>
            </a:prstGeom>
            <a:noFill/>
            <a:ln w="50800">
              <a:solidFill>
                <a:srgbClr val="EB68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rgbClr val="EB68A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83225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A661F592-C935-402E-A448-2E193A6C60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1639" y="1546490"/>
            <a:ext cx="4595755" cy="2938520"/>
          </a:xfrm>
          <a:prstGeom prst="rect">
            <a:avLst/>
          </a:prstGeom>
        </p:spPr>
      </p:pic>
      <p:pic>
        <p:nvPicPr>
          <p:cNvPr id="19" name="그림 개체 틀 6">
            <a:extLst>
              <a:ext uri="{FF2B5EF4-FFF2-40B4-BE49-F238E27FC236}">
                <a16:creationId xmlns:a16="http://schemas.microsoft.com/office/drawing/2014/main" id="{E7942C3C-D6CB-4144-942A-1C099D6161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871" r="79347"/>
          <a:stretch/>
        </p:blipFill>
        <p:spPr>
          <a:xfrm>
            <a:off x="-1" y="0"/>
            <a:ext cx="1524000" cy="6857107"/>
          </a:xfrm>
          <a:prstGeom prst="rect">
            <a:avLst/>
          </a:prstGeom>
          <a:effectLst/>
        </p:spPr>
      </p:pic>
      <p:sp>
        <p:nvSpPr>
          <p:cNvPr id="93" name="사각형: 둥근 모서리 92">
            <a:extLst>
              <a:ext uri="{FF2B5EF4-FFF2-40B4-BE49-F238E27FC236}">
                <a16:creationId xmlns:a16="http://schemas.microsoft.com/office/drawing/2014/main" id="{8C79D510-5BF3-48CD-B74E-410328E9FE4E}"/>
              </a:ext>
            </a:extLst>
          </p:cNvPr>
          <p:cNvSpPr/>
          <p:nvPr/>
        </p:nvSpPr>
        <p:spPr>
          <a:xfrm>
            <a:off x="-1" y="-893"/>
            <a:ext cx="1523999" cy="6858000"/>
          </a:xfrm>
          <a:prstGeom prst="roundRect">
            <a:avLst>
              <a:gd name="adj" fmla="val 0"/>
            </a:avLst>
          </a:prstGeom>
          <a:solidFill>
            <a:srgbClr val="44546A">
              <a:alpha val="74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4D9733F-5E65-494E-A9B6-C64166841319}"/>
              </a:ext>
            </a:extLst>
          </p:cNvPr>
          <p:cNvSpPr txBox="1"/>
          <p:nvPr/>
        </p:nvSpPr>
        <p:spPr>
          <a:xfrm>
            <a:off x="2017486" y="350444"/>
            <a:ext cx="40559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bg2">
                    <a:lumMod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Arduino </a:t>
            </a:r>
            <a:r>
              <a:rPr lang="en-US" altLang="ko-KR" sz="2400" b="1" dirty="0">
                <a:solidFill>
                  <a:schemeClr val="bg2">
                    <a:lumMod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: Ground(GND)</a:t>
            </a:r>
            <a:endParaRPr lang="en-US" altLang="ko-KR" sz="3200" b="1" dirty="0">
              <a:solidFill>
                <a:schemeClr val="bg2">
                  <a:lumMod val="25000"/>
                </a:schemeClr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FDCA238-1DF5-4AC5-9384-45B8B4A50DB6}"/>
              </a:ext>
            </a:extLst>
          </p:cNvPr>
          <p:cNvSpPr/>
          <p:nvPr/>
        </p:nvSpPr>
        <p:spPr>
          <a:xfrm>
            <a:off x="0" y="350444"/>
            <a:ext cx="1901370" cy="464457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71CD668-192D-4F7E-AF3F-7D826A9021D9}"/>
              </a:ext>
            </a:extLst>
          </p:cNvPr>
          <p:cNvSpPr/>
          <p:nvPr/>
        </p:nvSpPr>
        <p:spPr>
          <a:xfrm>
            <a:off x="4775150" y="4934448"/>
            <a:ext cx="4595754" cy="6592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그라운드</a:t>
            </a:r>
            <a:r>
              <a:rPr lang="en-US" altLang="ko-KR" sz="2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(-) </a:t>
            </a:r>
            <a:r>
              <a:rPr lang="ko-KR" altLang="en-US" sz="2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전원을 입력 받는 곳</a:t>
            </a:r>
            <a:endParaRPr lang="en-US" altLang="ko-KR" sz="22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29012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개체 틀 6">
            <a:extLst>
              <a:ext uri="{FF2B5EF4-FFF2-40B4-BE49-F238E27FC236}">
                <a16:creationId xmlns:a16="http://schemas.microsoft.com/office/drawing/2014/main" id="{E7942C3C-D6CB-4144-942A-1C099D6161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871" r="79347"/>
          <a:stretch/>
        </p:blipFill>
        <p:spPr>
          <a:xfrm>
            <a:off x="-1" y="0"/>
            <a:ext cx="1524000" cy="6857107"/>
          </a:xfrm>
          <a:prstGeom prst="rect">
            <a:avLst/>
          </a:prstGeom>
          <a:effectLst/>
        </p:spPr>
      </p:pic>
      <p:sp>
        <p:nvSpPr>
          <p:cNvPr id="93" name="사각형: 둥근 모서리 92">
            <a:extLst>
              <a:ext uri="{FF2B5EF4-FFF2-40B4-BE49-F238E27FC236}">
                <a16:creationId xmlns:a16="http://schemas.microsoft.com/office/drawing/2014/main" id="{8C79D510-5BF3-48CD-B74E-410328E9FE4E}"/>
              </a:ext>
            </a:extLst>
          </p:cNvPr>
          <p:cNvSpPr/>
          <p:nvPr/>
        </p:nvSpPr>
        <p:spPr>
          <a:xfrm>
            <a:off x="-2" y="0"/>
            <a:ext cx="1523999" cy="6858000"/>
          </a:xfrm>
          <a:prstGeom prst="roundRect">
            <a:avLst>
              <a:gd name="adj" fmla="val 0"/>
            </a:avLst>
          </a:prstGeom>
          <a:solidFill>
            <a:srgbClr val="44546A">
              <a:alpha val="74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4D9733F-5E65-494E-A9B6-C64166841319}"/>
              </a:ext>
            </a:extLst>
          </p:cNvPr>
          <p:cNvSpPr txBox="1"/>
          <p:nvPr/>
        </p:nvSpPr>
        <p:spPr>
          <a:xfrm>
            <a:off x="2017486" y="350444"/>
            <a:ext cx="62151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bg2">
                    <a:lumMod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2023 1</a:t>
            </a:r>
            <a:r>
              <a:rPr lang="ko-KR" altLang="en-US" sz="3200" b="1" dirty="0">
                <a:solidFill>
                  <a:schemeClr val="bg2">
                    <a:lumMod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학기 </a:t>
            </a:r>
            <a:r>
              <a:rPr lang="en-US" altLang="ko-KR" sz="3200" b="1" dirty="0">
                <a:solidFill>
                  <a:schemeClr val="bg2">
                    <a:lumMod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SIOR : </a:t>
            </a:r>
            <a:r>
              <a:rPr lang="en-US" altLang="ko-KR" sz="2400" b="1" dirty="0">
                <a:solidFill>
                  <a:schemeClr val="bg2">
                    <a:lumMod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Offline SEMINAR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FDCA238-1DF5-4AC5-9384-45B8B4A50DB6}"/>
              </a:ext>
            </a:extLst>
          </p:cNvPr>
          <p:cNvSpPr/>
          <p:nvPr/>
        </p:nvSpPr>
        <p:spPr>
          <a:xfrm>
            <a:off x="0" y="350444"/>
            <a:ext cx="1901370" cy="464457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6DEF9BB4-51EB-41A3-8ACB-3F89A70474F0}"/>
              </a:ext>
            </a:extLst>
          </p:cNvPr>
          <p:cNvGrpSpPr/>
          <p:nvPr/>
        </p:nvGrpSpPr>
        <p:grpSpPr>
          <a:xfrm>
            <a:off x="2017486" y="2363929"/>
            <a:ext cx="9681030" cy="819151"/>
            <a:chOff x="800100" y="1676399"/>
            <a:chExt cx="9681030" cy="819151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2AB12502-0EBA-4D64-9179-30EB6B1FA561}"/>
                </a:ext>
              </a:extLst>
            </p:cNvPr>
            <p:cNvSpPr/>
            <p:nvPr/>
          </p:nvSpPr>
          <p:spPr>
            <a:xfrm>
              <a:off x="800100" y="1676400"/>
              <a:ext cx="819150" cy="819150"/>
            </a:xfrm>
            <a:prstGeom prst="rect">
              <a:avLst/>
            </a:prstGeom>
            <a:solidFill>
              <a:srgbClr val="FFD65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 dirty="0">
                <a:solidFill>
                  <a:schemeClr val="tx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C300BE9B-BCBE-4F9F-9CBF-5885221EE18A}"/>
                </a:ext>
              </a:extLst>
            </p:cNvPr>
            <p:cNvSpPr/>
            <p:nvPr/>
          </p:nvSpPr>
          <p:spPr>
            <a:xfrm>
              <a:off x="1752601" y="1676399"/>
              <a:ext cx="8728529" cy="81915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b="1" dirty="0">
                  <a:solidFill>
                    <a:schemeClr val="bg2">
                      <a:lumMod val="25000"/>
                    </a:schemeClr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Arduino and PWM </a:t>
              </a:r>
              <a:endParaRPr lang="ko-KR" altLang="en-US" sz="3200" b="1" dirty="0">
                <a:solidFill>
                  <a:schemeClr val="bg2">
                    <a:lumMod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5EAC4CBD-B3C3-4E09-9DEF-9B6D258025E2}"/>
                </a:ext>
              </a:extLst>
            </p:cNvPr>
            <p:cNvSpPr/>
            <p:nvPr/>
          </p:nvSpPr>
          <p:spPr>
            <a:xfrm>
              <a:off x="994712" y="1855878"/>
              <a:ext cx="429926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3200" dirty="0">
                  <a:solidFill>
                    <a:schemeClr val="bg2">
                      <a:lumMod val="25000"/>
                    </a:schemeClr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1</a:t>
              </a:r>
              <a:endParaRPr lang="ko-KR" altLang="en-US" sz="3200" dirty="0">
                <a:solidFill>
                  <a:schemeClr val="bg2">
                    <a:lumMod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6BF80243-3B09-4833-98E7-EAD66A1A64A8}"/>
              </a:ext>
            </a:extLst>
          </p:cNvPr>
          <p:cNvGrpSpPr/>
          <p:nvPr/>
        </p:nvGrpSpPr>
        <p:grpSpPr>
          <a:xfrm>
            <a:off x="2017486" y="3297380"/>
            <a:ext cx="9681030" cy="819151"/>
            <a:chOff x="800100" y="2609850"/>
            <a:chExt cx="9681030" cy="819151"/>
          </a:xfrm>
        </p:grpSpPr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D823DE9C-DAB6-4A43-A18F-F5A042AFEFCF}"/>
                </a:ext>
              </a:extLst>
            </p:cNvPr>
            <p:cNvSpPr/>
            <p:nvPr/>
          </p:nvSpPr>
          <p:spPr>
            <a:xfrm>
              <a:off x="800100" y="2609851"/>
              <a:ext cx="819150" cy="819150"/>
            </a:xfrm>
            <a:prstGeom prst="rect">
              <a:avLst/>
            </a:prstGeom>
            <a:solidFill>
              <a:srgbClr val="FFD65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D3957E40-04F9-4A09-B29A-BEEEA66076B3}"/>
                </a:ext>
              </a:extLst>
            </p:cNvPr>
            <p:cNvSpPr/>
            <p:nvPr/>
          </p:nvSpPr>
          <p:spPr>
            <a:xfrm>
              <a:off x="1752601" y="2609850"/>
              <a:ext cx="8728529" cy="81915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b="1" dirty="0">
                  <a:solidFill>
                    <a:schemeClr val="bg2">
                      <a:lumMod val="25000"/>
                    </a:schemeClr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Motor</a:t>
              </a:r>
              <a:endParaRPr lang="ko-KR" altLang="en-US" sz="3200" b="1" dirty="0">
                <a:solidFill>
                  <a:schemeClr val="bg2">
                    <a:lumMod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951AE5A0-CE6F-45B9-BD8C-BA5740764209}"/>
                </a:ext>
              </a:extLst>
            </p:cNvPr>
            <p:cNvSpPr/>
            <p:nvPr/>
          </p:nvSpPr>
          <p:spPr>
            <a:xfrm>
              <a:off x="994712" y="2765137"/>
              <a:ext cx="429926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3200" dirty="0">
                  <a:solidFill>
                    <a:schemeClr val="bg2">
                      <a:lumMod val="25000"/>
                    </a:schemeClr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2</a:t>
              </a:r>
              <a:endParaRPr lang="ko-KR" altLang="en-US" sz="3200" dirty="0">
                <a:solidFill>
                  <a:schemeClr val="bg2">
                    <a:lumMod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D34A1691-8CD9-4B10-B54B-F79B0F958C83}"/>
              </a:ext>
            </a:extLst>
          </p:cNvPr>
          <p:cNvGrpSpPr/>
          <p:nvPr/>
        </p:nvGrpSpPr>
        <p:grpSpPr>
          <a:xfrm>
            <a:off x="2017486" y="4230831"/>
            <a:ext cx="9681030" cy="819151"/>
            <a:chOff x="800100" y="3543301"/>
            <a:chExt cx="9681030" cy="819151"/>
          </a:xfrm>
        </p:grpSpPr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FFBF6A7A-5EA2-4668-B165-8C0F0253FFE2}"/>
                </a:ext>
              </a:extLst>
            </p:cNvPr>
            <p:cNvSpPr/>
            <p:nvPr/>
          </p:nvSpPr>
          <p:spPr>
            <a:xfrm>
              <a:off x="800100" y="3543302"/>
              <a:ext cx="819150" cy="819150"/>
            </a:xfrm>
            <a:prstGeom prst="rect">
              <a:avLst/>
            </a:prstGeom>
            <a:solidFill>
              <a:srgbClr val="FFD65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ED33635C-8701-4DC9-82CB-00A287CC3D0B}"/>
                </a:ext>
              </a:extLst>
            </p:cNvPr>
            <p:cNvSpPr/>
            <p:nvPr/>
          </p:nvSpPr>
          <p:spPr>
            <a:xfrm>
              <a:off x="1752601" y="3543301"/>
              <a:ext cx="8728529" cy="81915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b="1" dirty="0">
                  <a:solidFill>
                    <a:schemeClr val="bg2">
                      <a:lumMod val="25000"/>
                    </a:schemeClr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RC</a:t>
              </a:r>
              <a:r>
                <a:rPr lang="ko-KR" altLang="en-US" sz="3200" b="1" dirty="0">
                  <a:solidFill>
                    <a:schemeClr val="bg2">
                      <a:lumMod val="25000"/>
                    </a:schemeClr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카 설명</a:t>
              </a: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A1F5E61B-5753-4004-9E9A-F260454BDD39}"/>
                </a:ext>
              </a:extLst>
            </p:cNvPr>
            <p:cNvSpPr/>
            <p:nvPr/>
          </p:nvSpPr>
          <p:spPr>
            <a:xfrm>
              <a:off x="1008350" y="3698588"/>
              <a:ext cx="429926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3200" dirty="0">
                  <a:solidFill>
                    <a:schemeClr val="bg2">
                      <a:lumMod val="25000"/>
                    </a:schemeClr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3</a:t>
              </a:r>
              <a:endParaRPr lang="ko-KR" altLang="en-US" sz="3200" dirty="0">
                <a:solidFill>
                  <a:schemeClr val="bg2">
                    <a:lumMod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715509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개체 틀 6">
            <a:extLst>
              <a:ext uri="{FF2B5EF4-FFF2-40B4-BE49-F238E27FC236}">
                <a16:creationId xmlns:a16="http://schemas.microsoft.com/office/drawing/2014/main" id="{E7942C3C-D6CB-4144-942A-1C099D6161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871" r="79347"/>
          <a:stretch/>
        </p:blipFill>
        <p:spPr>
          <a:xfrm>
            <a:off x="-1" y="0"/>
            <a:ext cx="1524000" cy="6857107"/>
          </a:xfrm>
          <a:prstGeom prst="rect">
            <a:avLst/>
          </a:prstGeom>
          <a:effectLst/>
        </p:spPr>
      </p:pic>
      <p:sp>
        <p:nvSpPr>
          <p:cNvPr id="93" name="사각형: 둥근 모서리 92">
            <a:extLst>
              <a:ext uri="{FF2B5EF4-FFF2-40B4-BE49-F238E27FC236}">
                <a16:creationId xmlns:a16="http://schemas.microsoft.com/office/drawing/2014/main" id="{8C79D510-5BF3-48CD-B74E-410328E9FE4E}"/>
              </a:ext>
            </a:extLst>
          </p:cNvPr>
          <p:cNvSpPr/>
          <p:nvPr/>
        </p:nvSpPr>
        <p:spPr>
          <a:xfrm>
            <a:off x="-2" y="-893"/>
            <a:ext cx="1523999" cy="6858000"/>
          </a:xfrm>
          <a:prstGeom prst="roundRect">
            <a:avLst>
              <a:gd name="adj" fmla="val 0"/>
            </a:avLst>
          </a:prstGeom>
          <a:solidFill>
            <a:srgbClr val="44546A">
              <a:alpha val="74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4D9733F-5E65-494E-A9B6-C64166841319}"/>
              </a:ext>
            </a:extLst>
          </p:cNvPr>
          <p:cNvSpPr txBox="1"/>
          <p:nvPr/>
        </p:nvSpPr>
        <p:spPr>
          <a:xfrm>
            <a:off x="2017486" y="350444"/>
            <a:ext cx="61013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bg2">
                    <a:lumMod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Arduino </a:t>
            </a:r>
            <a:r>
              <a:rPr lang="en-US" altLang="ko-KR" sz="2400" b="1" dirty="0">
                <a:solidFill>
                  <a:schemeClr val="bg2">
                    <a:lumMod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: Power Source Connection</a:t>
            </a:r>
            <a:endParaRPr lang="en-US" altLang="ko-KR" sz="3200" b="1" dirty="0">
              <a:solidFill>
                <a:schemeClr val="bg2">
                  <a:lumMod val="25000"/>
                </a:schemeClr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FDCA238-1DF5-4AC5-9384-45B8B4A50DB6}"/>
              </a:ext>
            </a:extLst>
          </p:cNvPr>
          <p:cNvSpPr/>
          <p:nvPr/>
        </p:nvSpPr>
        <p:spPr>
          <a:xfrm>
            <a:off x="0" y="350444"/>
            <a:ext cx="1901370" cy="464457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3989DA9-462E-4E76-84E4-F9654E47D6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7486" y="2115554"/>
            <a:ext cx="3623659" cy="2428876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1B7D3526-957D-4BC7-B384-0C48540A765B}"/>
              </a:ext>
            </a:extLst>
          </p:cNvPr>
          <p:cNvSpPr/>
          <p:nvPr/>
        </p:nvSpPr>
        <p:spPr>
          <a:xfrm>
            <a:off x="5804452" y="2360496"/>
            <a:ext cx="6500521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2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VIN</a:t>
            </a:r>
            <a:r>
              <a:rPr lang="ko-KR" altLang="en-US" sz="22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핀 </a:t>
            </a:r>
            <a:r>
              <a:rPr lang="en-US" altLang="ko-KR" sz="2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(+) </a:t>
            </a:r>
            <a:r>
              <a:rPr lang="ko-KR" altLang="en-US" sz="2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전원을 입력 받는 곳 </a:t>
            </a:r>
            <a:endParaRPr lang="en-US" altLang="ko-KR" sz="2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2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22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USB </a:t>
            </a:r>
            <a:r>
              <a:rPr lang="ko-KR" altLang="en-US" sz="22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단자 </a:t>
            </a:r>
            <a:r>
              <a:rPr lang="en-US" altLang="ko-KR" sz="2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USB </a:t>
            </a:r>
            <a:r>
              <a:rPr lang="ko-KR" altLang="en-US" sz="2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케이블을 연결</a:t>
            </a:r>
            <a:r>
              <a:rPr lang="en-US" altLang="ko-KR" sz="2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(</a:t>
            </a:r>
            <a:r>
              <a:rPr lang="ko-KR" altLang="en-US" sz="2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전원 공급 가능</a:t>
            </a:r>
            <a:r>
              <a:rPr lang="en-US" altLang="ko-KR" sz="2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  <a:p>
            <a:endParaRPr lang="en-US" altLang="ko-KR" sz="2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22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DC </a:t>
            </a:r>
            <a:r>
              <a:rPr lang="ko-KR" altLang="en-US" sz="2200" b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배럴잭</a:t>
            </a:r>
            <a:r>
              <a:rPr lang="ko-KR" altLang="en-US" sz="22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DC </a:t>
            </a:r>
            <a:r>
              <a:rPr lang="ko-KR" altLang="en-US" sz="2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어댑터를 통해 전원을 공급</a:t>
            </a:r>
            <a:r>
              <a:rPr lang="en-US" altLang="ko-KR" sz="2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555B6EF-8B71-4C88-8484-7B3D724491D5}"/>
              </a:ext>
            </a:extLst>
          </p:cNvPr>
          <p:cNvSpPr txBox="1"/>
          <p:nvPr/>
        </p:nvSpPr>
        <p:spPr>
          <a:xfrm>
            <a:off x="3017966" y="5493932"/>
            <a:ext cx="78375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C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절대 </a:t>
            </a:r>
            <a:r>
              <a:rPr lang="en-US" altLang="ko-KR" sz="2400" dirty="0">
                <a:solidFill>
                  <a:srgbClr val="C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DC </a:t>
            </a:r>
            <a:r>
              <a:rPr lang="ko-KR" altLang="en-US" sz="2400" dirty="0">
                <a:solidFill>
                  <a:srgbClr val="C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어댑터와 </a:t>
            </a:r>
            <a:r>
              <a:rPr lang="en-US" altLang="ko-KR" sz="2400" dirty="0">
                <a:solidFill>
                  <a:srgbClr val="C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VIN </a:t>
            </a:r>
            <a:r>
              <a:rPr lang="ko-KR" altLang="en-US" sz="2400" dirty="0">
                <a:solidFill>
                  <a:srgbClr val="C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핀으로 동시에 전원 공급해주면 안돼</a:t>
            </a:r>
            <a:r>
              <a:rPr lang="en-US" altLang="ko-KR" sz="2400" dirty="0">
                <a:solidFill>
                  <a:srgbClr val="C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!</a:t>
            </a:r>
            <a:endParaRPr lang="ko-KR" altLang="en-US" sz="2400" dirty="0">
              <a:solidFill>
                <a:srgbClr val="C0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319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개체 틀 6">
            <a:extLst>
              <a:ext uri="{FF2B5EF4-FFF2-40B4-BE49-F238E27FC236}">
                <a16:creationId xmlns:a16="http://schemas.microsoft.com/office/drawing/2014/main" id="{E7942C3C-D6CB-4144-942A-1C099D6161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871" r="79347"/>
          <a:stretch/>
        </p:blipFill>
        <p:spPr>
          <a:xfrm>
            <a:off x="-1" y="0"/>
            <a:ext cx="1524000" cy="6857107"/>
          </a:xfrm>
          <a:prstGeom prst="rect">
            <a:avLst/>
          </a:prstGeom>
          <a:effectLst/>
        </p:spPr>
      </p:pic>
      <p:sp>
        <p:nvSpPr>
          <p:cNvPr id="93" name="사각형: 둥근 모서리 92">
            <a:extLst>
              <a:ext uri="{FF2B5EF4-FFF2-40B4-BE49-F238E27FC236}">
                <a16:creationId xmlns:a16="http://schemas.microsoft.com/office/drawing/2014/main" id="{8C79D510-5BF3-48CD-B74E-410328E9FE4E}"/>
              </a:ext>
            </a:extLst>
          </p:cNvPr>
          <p:cNvSpPr/>
          <p:nvPr/>
        </p:nvSpPr>
        <p:spPr>
          <a:xfrm>
            <a:off x="-2" y="-893"/>
            <a:ext cx="1523999" cy="6858000"/>
          </a:xfrm>
          <a:prstGeom prst="roundRect">
            <a:avLst>
              <a:gd name="adj" fmla="val 0"/>
            </a:avLst>
          </a:prstGeom>
          <a:solidFill>
            <a:srgbClr val="44546A">
              <a:alpha val="74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4D9733F-5E65-494E-A9B6-C64166841319}"/>
              </a:ext>
            </a:extLst>
          </p:cNvPr>
          <p:cNvSpPr txBox="1"/>
          <p:nvPr/>
        </p:nvSpPr>
        <p:spPr>
          <a:xfrm>
            <a:off x="2017486" y="350444"/>
            <a:ext cx="28969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bg2">
                    <a:lumMod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Arduino </a:t>
            </a:r>
            <a:r>
              <a:rPr lang="en-US" altLang="ko-KR" sz="2400" b="1" dirty="0">
                <a:solidFill>
                  <a:schemeClr val="bg2">
                    <a:lumMod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: Reset</a:t>
            </a:r>
            <a:endParaRPr lang="en-US" altLang="ko-KR" sz="3200" b="1" dirty="0">
              <a:solidFill>
                <a:schemeClr val="bg2">
                  <a:lumMod val="25000"/>
                </a:schemeClr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FDCA238-1DF5-4AC5-9384-45B8B4A50DB6}"/>
              </a:ext>
            </a:extLst>
          </p:cNvPr>
          <p:cNvSpPr/>
          <p:nvPr/>
        </p:nvSpPr>
        <p:spPr>
          <a:xfrm>
            <a:off x="0" y="350444"/>
            <a:ext cx="1901370" cy="464457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1D8ABEC-65AD-4F9B-8798-232D087260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4498" y="1188884"/>
            <a:ext cx="4994012" cy="3618617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B31A59DE-DE5D-41EC-9885-FA5F923B2279}"/>
              </a:ext>
            </a:extLst>
          </p:cNvPr>
          <p:cNvSpPr/>
          <p:nvPr/>
        </p:nvSpPr>
        <p:spPr>
          <a:xfrm>
            <a:off x="4337015" y="5285348"/>
            <a:ext cx="5622911" cy="661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2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리셋 버튼 </a:t>
            </a:r>
            <a:r>
              <a:rPr lang="en-US" altLang="ko-KR" sz="2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2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아두이노를</a:t>
            </a:r>
            <a:r>
              <a:rPr lang="ko-KR" altLang="en-US" sz="2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리셋 시켜주는 버튼</a:t>
            </a:r>
            <a:endParaRPr lang="en-US" altLang="ko-KR" sz="2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93410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개체 틀 6">
            <a:extLst>
              <a:ext uri="{FF2B5EF4-FFF2-40B4-BE49-F238E27FC236}">
                <a16:creationId xmlns:a16="http://schemas.microsoft.com/office/drawing/2014/main" id="{E7942C3C-D6CB-4144-942A-1C099D6161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871" r="79347"/>
          <a:stretch/>
        </p:blipFill>
        <p:spPr>
          <a:xfrm>
            <a:off x="-1" y="0"/>
            <a:ext cx="1524000" cy="6857107"/>
          </a:xfrm>
          <a:prstGeom prst="rect">
            <a:avLst/>
          </a:prstGeom>
          <a:effectLst/>
        </p:spPr>
      </p:pic>
      <p:sp>
        <p:nvSpPr>
          <p:cNvPr id="93" name="사각형: 둥근 모서리 92">
            <a:extLst>
              <a:ext uri="{FF2B5EF4-FFF2-40B4-BE49-F238E27FC236}">
                <a16:creationId xmlns:a16="http://schemas.microsoft.com/office/drawing/2014/main" id="{8C79D510-5BF3-48CD-B74E-410328E9FE4E}"/>
              </a:ext>
            </a:extLst>
          </p:cNvPr>
          <p:cNvSpPr/>
          <p:nvPr/>
        </p:nvSpPr>
        <p:spPr>
          <a:xfrm>
            <a:off x="-2" y="-893"/>
            <a:ext cx="1523999" cy="6858000"/>
          </a:xfrm>
          <a:prstGeom prst="roundRect">
            <a:avLst>
              <a:gd name="adj" fmla="val 0"/>
            </a:avLst>
          </a:prstGeom>
          <a:solidFill>
            <a:srgbClr val="44546A">
              <a:alpha val="74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4D9733F-5E65-494E-A9B6-C64166841319}"/>
              </a:ext>
            </a:extLst>
          </p:cNvPr>
          <p:cNvSpPr txBox="1"/>
          <p:nvPr/>
        </p:nvSpPr>
        <p:spPr>
          <a:xfrm>
            <a:off x="2017486" y="350444"/>
            <a:ext cx="55579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bg2">
                    <a:lumMod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Arduino </a:t>
            </a:r>
            <a:r>
              <a:rPr lang="en-US" altLang="ko-KR" sz="2400" b="1" dirty="0">
                <a:solidFill>
                  <a:schemeClr val="bg2">
                    <a:lumMod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: Output </a:t>
            </a:r>
            <a:r>
              <a:rPr lang="ko-KR" altLang="en-US" sz="2400" b="1" dirty="0">
                <a:solidFill>
                  <a:schemeClr val="bg2">
                    <a:lumMod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핀  최대 출력전류</a:t>
            </a:r>
            <a:endParaRPr lang="en-US" altLang="ko-KR" sz="3200" b="1" dirty="0">
              <a:solidFill>
                <a:schemeClr val="bg2">
                  <a:lumMod val="25000"/>
                </a:schemeClr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FDCA238-1DF5-4AC5-9384-45B8B4A50DB6}"/>
              </a:ext>
            </a:extLst>
          </p:cNvPr>
          <p:cNvSpPr/>
          <p:nvPr/>
        </p:nvSpPr>
        <p:spPr>
          <a:xfrm>
            <a:off x="0" y="350444"/>
            <a:ext cx="1901370" cy="464457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1ED9B78B-D433-455E-B9D3-1D5F77B4269C}"/>
              </a:ext>
            </a:extLst>
          </p:cNvPr>
          <p:cNvGraphicFramePr>
            <a:graphicFrameLocks noGrp="1"/>
          </p:cNvGraphicFramePr>
          <p:nvPr/>
        </p:nvGraphicFramePr>
        <p:xfrm>
          <a:off x="2252348" y="1618167"/>
          <a:ext cx="9339288" cy="41727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3448">
                  <a:extLst>
                    <a:ext uri="{9D8B030D-6E8A-4147-A177-3AD203B41FA5}">
                      <a16:colId xmlns:a16="http://schemas.microsoft.com/office/drawing/2014/main" val="175480478"/>
                    </a:ext>
                  </a:extLst>
                </a:gridCol>
                <a:gridCol w="2518811">
                  <a:extLst>
                    <a:ext uri="{9D8B030D-6E8A-4147-A177-3AD203B41FA5}">
                      <a16:colId xmlns:a16="http://schemas.microsoft.com/office/drawing/2014/main" val="3643295301"/>
                    </a:ext>
                  </a:extLst>
                </a:gridCol>
                <a:gridCol w="2553916">
                  <a:extLst>
                    <a:ext uri="{9D8B030D-6E8A-4147-A177-3AD203B41FA5}">
                      <a16:colId xmlns:a16="http://schemas.microsoft.com/office/drawing/2014/main" val="2179984032"/>
                    </a:ext>
                  </a:extLst>
                </a:gridCol>
                <a:gridCol w="2703113">
                  <a:extLst>
                    <a:ext uri="{9D8B030D-6E8A-4147-A177-3AD203B41FA5}">
                      <a16:colId xmlns:a16="http://schemas.microsoft.com/office/drawing/2014/main" val="2269865138"/>
                    </a:ext>
                  </a:extLst>
                </a:gridCol>
              </a:tblGrid>
              <a:tr h="5295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아두이노</a:t>
                      </a:r>
                      <a:r>
                        <a:rPr lang="ko-KR" altLang="en-US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 </a:t>
                      </a:r>
                      <a:r>
                        <a:rPr lang="en-US" altLang="ko-KR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PIN</a:t>
                      </a:r>
                      <a:endParaRPr lang="ko-KR" altLang="en-US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USB</a:t>
                      </a:r>
                      <a:r>
                        <a:rPr lang="ko-KR" altLang="en-US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 전원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외부전원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비고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02951615"/>
                  </a:ext>
                </a:extLst>
              </a:tr>
              <a:tr h="5295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I/O </a:t>
                      </a:r>
                      <a:r>
                        <a:rPr lang="ko-KR" altLang="en-US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최대 </a:t>
                      </a:r>
                      <a:r>
                        <a:rPr lang="en-US" altLang="ko-KR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40mA</a:t>
                      </a:r>
                      <a:endParaRPr lang="ko-KR" altLang="en-US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최대 </a:t>
                      </a:r>
                      <a:r>
                        <a:rPr lang="en-US" altLang="ko-KR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40mA</a:t>
                      </a:r>
                      <a:endParaRPr lang="ko-KR" altLang="en-US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05516547"/>
                  </a:ext>
                </a:extLst>
              </a:tr>
              <a:tr h="13057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5V </a:t>
                      </a:r>
                      <a:r>
                        <a:rPr lang="ko-KR" altLang="en-US" dirty="0" err="1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출력핀</a:t>
                      </a:r>
                      <a:endParaRPr lang="ko-KR" altLang="en-US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최대 </a:t>
                      </a:r>
                      <a:r>
                        <a:rPr lang="en-US" altLang="ko-KR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200mA</a:t>
                      </a:r>
                      <a:endParaRPr lang="ko-KR" altLang="en-US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7V</a:t>
                      </a:r>
                      <a:r>
                        <a:rPr lang="ko-KR" altLang="en-US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시 최대 </a:t>
                      </a:r>
                      <a:r>
                        <a:rPr lang="en-US" altLang="ko-KR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400mA</a:t>
                      </a:r>
                      <a:endParaRPr lang="ko-KR" altLang="en-US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7V </a:t>
                      </a:r>
                      <a:r>
                        <a:rPr lang="ko-KR" altLang="en-US" sz="14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이상의 경우 </a:t>
                      </a:r>
                      <a:r>
                        <a:rPr lang="ko-KR" altLang="en-US" sz="1400" dirty="0" err="1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레귤레이터</a:t>
                      </a:r>
                      <a:r>
                        <a:rPr lang="ko-KR" altLang="en-US" sz="14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 열발생으로 효율이 떨어짐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6596024"/>
                  </a:ext>
                </a:extLst>
              </a:tr>
              <a:tr h="16974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3.3V </a:t>
                      </a:r>
                      <a:r>
                        <a:rPr lang="ko-KR" altLang="en-US" dirty="0" err="1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출력핀</a:t>
                      </a:r>
                      <a:endParaRPr lang="ko-KR" altLang="en-US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최대 </a:t>
                      </a:r>
                      <a:r>
                        <a:rPr lang="en-US" altLang="ko-KR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150mA</a:t>
                      </a:r>
                      <a:endParaRPr lang="ko-KR" altLang="en-US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최대 </a:t>
                      </a:r>
                      <a:r>
                        <a:rPr lang="en-US" altLang="ko-KR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150mA</a:t>
                      </a:r>
                      <a:endParaRPr lang="ko-KR" altLang="en-US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5V</a:t>
                      </a:r>
                      <a:r>
                        <a:rPr lang="ko-KR" altLang="en-US" sz="14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와 같은 분기이므로</a:t>
                      </a:r>
                      <a:r>
                        <a:rPr lang="en-US" altLang="ko-KR" sz="14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, </a:t>
                      </a:r>
                    </a:p>
                    <a:p>
                      <a:pPr algn="ctr" latinLnBrk="1"/>
                      <a:r>
                        <a:rPr lang="ko-KR" altLang="en-US" sz="14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끌어 쓴 만큼 반대쪽 출력전류가 낮아짐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833432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19667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개체 틀 6">
            <a:extLst>
              <a:ext uri="{FF2B5EF4-FFF2-40B4-BE49-F238E27FC236}">
                <a16:creationId xmlns:a16="http://schemas.microsoft.com/office/drawing/2014/main" id="{E7942C3C-D6CB-4144-942A-1C099D6161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871" r="79347"/>
          <a:stretch/>
        </p:blipFill>
        <p:spPr>
          <a:xfrm>
            <a:off x="-1" y="0"/>
            <a:ext cx="1524000" cy="6857107"/>
          </a:xfrm>
          <a:prstGeom prst="rect">
            <a:avLst/>
          </a:prstGeom>
          <a:effectLst/>
        </p:spPr>
      </p:pic>
      <p:sp>
        <p:nvSpPr>
          <p:cNvPr id="93" name="사각형: 둥근 모서리 92">
            <a:extLst>
              <a:ext uri="{FF2B5EF4-FFF2-40B4-BE49-F238E27FC236}">
                <a16:creationId xmlns:a16="http://schemas.microsoft.com/office/drawing/2014/main" id="{8C79D510-5BF3-48CD-B74E-410328E9FE4E}"/>
              </a:ext>
            </a:extLst>
          </p:cNvPr>
          <p:cNvSpPr/>
          <p:nvPr/>
        </p:nvSpPr>
        <p:spPr>
          <a:xfrm>
            <a:off x="-2" y="-893"/>
            <a:ext cx="1523999" cy="6858000"/>
          </a:xfrm>
          <a:prstGeom prst="roundRect">
            <a:avLst>
              <a:gd name="adj" fmla="val 0"/>
            </a:avLst>
          </a:prstGeom>
          <a:solidFill>
            <a:srgbClr val="44546A">
              <a:alpha val="74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4D9733F-5E65-494E-A9B6-C64166841319}"/>
              </a:ext>
            </a:extLst>
          </p:cNvPr>
          <p:cNvSpPr txBox="1"/>
          <p:nvPr/>
        </p:nvSpPr>
        <p:spPr>
          <a:xfrm>
            <a:off x="2017486" y="350444"/>
            <a:ext cx="55579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bg2">
                    <a:lumMod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Arduino </a:t>
            </a:r>
            <a:r>
              <a:rPr lang="en-US" altLang="ko-KR" sz="2400" b="1" dirty="0">
                <a:solidFill>
                  <a:schemeClr val="bg2">
                    <a:lumMod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: Output </a:t>
            </a:r>
            <a:r>
              <a:rPr lang="ko-KR" altLang="en-US" sz="2400" b="1" dirty="0">
                <a:solidFill>
                  <a:schemeClr val="bg2">
                    <a:lumMod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핀  최대 출력전류</a:t>
            </a:r>
            <a:endParaRPr lang="en-US" altLang="ko-KR" sz="3200" b="1" dirty="0">
              <a:solidFill>
                <a:schemeClr val="bg2">
                  <a:lumMod val="25000"/>
                </a:schemeClr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FDCA238-1DF5-4AC5-9384-45B8B4A50DB6}"/>
              </a:ext>
            </a:extLst>
          </p:cNvPr>
          <p:cNvSpPr/>
          <p:nvPr/>
        </p:nvSpPr>
        <p:spPr>
          <a:xfrm>
            <a:off x="0" y="350444"/>
            <a:ext cx="1901370" cy="464457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3213F4E-B3BD-4323-A6F9-85EAC9156B76}"/>
              </a:ext>
            </a:extLst>
          </p:cNvPr>
          <p:cNvSpPr/>
          <p:nvPr/>
        </p:nvSpPr>
        <p:spPr>
          <a:xfrm>
            <a:off x="2238725" y="5208674"/>
            <a:ext cx="9509930" cy="1298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Operating Current :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안정적으로 작동하기 위하여 필요한 전류</a:t>
            </a:r>
            <a:endParaRPr lang="en-US" altLang="ko-KR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USB 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포트 사용시 </a:t>
            </a:r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5V </a:t>
            </a:r>
            <a:r>
              <a:rPr lang="ko-KR" altLang="en-US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출력핀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최대 전류 </a:t>
            </a:r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200mA -&gt;  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무부하시 </a:t>
            </a:r>
            <a:r>
              <a:rPr lang="ko-KR" altLang="en-US" dirty="0">
                <a:solidFill>
                  <a:srgbClr val="0070C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안정적</a:t>
            </a:r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부하 가해졌을 때는 </a:t>
            </a:r>
            <a:r>
              <a:rPr lang="ko-KR" altLang="en-US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불안정</a:t>
            </a:r>
            <a:r>
              <a:rPr lang="en-US" altLang="ko-KR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!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6776E17-A65E-4314-908F-9CC3AD43C3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7486" y="1629034"/>
            <a:ext cx="4503097" cy="298841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A362109-C7D4-4125-AE68-8553B09696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4070" y="1636918"/>
            <a:ext cx="4900186" cy="30669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D1FEECFB-AB5D-4BAB-A683-F18CDFF1566D}"/>
              </a:ext>
            </a:extLst>
          </p:cNvPr>
          <p:cNvSpPr/>
          <p:nvPr/>
        </p:nvSpPr>
        <p:spPr>
          <a:xfrm>
            <a:off x="7464811" y="2401454"/>
            <a:ext cx="4191480" cy="48952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9858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34D9733F-5E65-494E-A9B6-C64166841319}"/>
              </a:ext>
            </a:extLst>
          </p:cNvPr>
          <p:cNvSpPr txBox="1"/>
          <p:nvPr/>
        </p:nvSpPr>
        <p:spPr>
          <a:xfrm>
            <a:off x="2017486" y="350444"/>
            <a:ext cx="55579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bg2">
                    <a:lumMod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Arduino </a:t>
            </a:r>
            <a:r>
              <a:rPr lang="en-US" altLang="ko-KR" sz="2400" b="1" dirty="0">
                <a:solidFill>
                  <a:schemeClr val="bg2">
                    <a:lumMod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: Output </a:t>
            </a:r>
            <a:r>
              <a:rPr lang="ko-KR" altLang="en-US" sz="2400" b="1" dirty="0">
                <a:solidFill>
                  <a:schemeClr val="bg2">
                    <a:lumMod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핀  최대 출력전류</a:t>
            </a:r>
            <a:endParaRPr lang="en-US" altLang="ko-KR" sz="3200" b="1" dirty="0">
              <a:solidFill>
                <a:schemeClr val="bg2">
                  <a:lumMod val="25000"/>
                </a:schemeClr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2BACA62-C6E7-46E9-20CF-E90405A0FBDF}"/>
              </a:ext>
            </a:extLst>
          </p:cNvPr>
          <p:cNvGrpSpPr/>
          <p:nvPr/>
        </p:nvGrpSpPr>
        <p:grpSpPr>
          <a:xfrm>
            <a:off x="-1" y="0"/>
            <a:ext cx="1901373" cy="6858000"/>
            <a:chOff x="-1" y="0"/>
            <a:chExt cx="1901373" cy="6858000"/>
          </a:xfrm>
        </p:grpSpPr>
        <p:pic>
          <p:nvPicPr>
            <p:cNvPr id="19" name="그림 개체 틀 6">
              <a:extLst>
                <a:ext uri="{FF2B5EF4-FFF2-40B4-BE49-F238E27FC236}">
                  <a16:creationId xmlns:a16="http://schemas.microsoft.com/office/drawing/2014/main" id="{E7942C3C-D6CB-4144-942A-1C099D6161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0871" r="79347"/>
            <a:stretch/>
          </p:blipFill>
          <p:spPr>
            <a:xfrm>
              <a:off x="-1" y="0"/>
              <a:ext cx="1524000" cy="6857107"/>
            </a:xfrm>
            <a:prstGeom prst="rect">
              <a:avLst/>
            </a:prstGeom>
            <a:effectLst/>
          </p:spPr>
        </p:pic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B0D133B4-089A-0F11-0BD0-DE469B0FED2C}"/>
                </a:ext>
              </a:extLst>
            </p:cNvPr>
            <p:cNvGrpSpPr/>
            <p:nvPr/>
          </p:nvGrpSpPr>
          <p:grpSpPr>
            <a:xfrm>
              <a:off x="0" y="0"/>
              <a:ext cx="1901372" cy="6858000"/>
              <a:chOff x="1098272" y="133285"/>
              <a:chExt cx="1901372" cy="6858000"/>
            </a:xfrm>
          </p:grpSpPr>
          <p:sp>
            <p:nvSpPr>
              <p:cNvPr id="93" name="사각형: 둥근 모서리 92">
                <a:extLst>
                  <a:ext uri="{FF2B5EF4-FFF2-40B4-BE49-F238E27FC236}">
                    <a16:creationId xmlns:a16="http://schemas.microsoft.com/office/drawing/2014/main" id="{8C79D510-5BF3-48CD-B74E-410328E9FE4E}"/>
                  </a:ext>
                </a:extLst>
              </p:cNvPr>
              <p:cNvSpPr/>
              <p:nvPr/>
            </p:nvSpPr>
            <p:spPr>
              <a:xfrm>
                <a:off x="1098272" y="133285"/>
                <a:ext cx="1523999" cy="6858000"/>
              </a:xfrm>
              <a:prstGeom prst="roundRect">
                <a:avLst>
                  <a:gd name="adj" fmla="val 0"/>
                </a:avLst>
              </a:prstGeom>
              <a:solidFill>
                <a:srgbClr val="44546A">
                  <a:alpha val="74000"/>
                </a:srgb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1FDCA238-1DF5-4AC5-9384-45B8B4A50DB6}"/>
                  </a:ext>
                </a:extLst>
              </p:cNvPr>
              <p:cNvSpPr/>
              <p:nvPr/>
            </p:nvSpPr>
            <p:spPr>
              <a:xfrm>
                <a:off x="1098274" y="484622"/>
                <a:ext cx="1901370" cy="464457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31B46C4B-B224-4760-8982-004511449843}"/>
              </a:ext>
            </a:extLst>
          </p:cNvPr>
          <p:cNvGrpSpPr/>
          <p:nvPr/>
        </p:nvGrpSpPr>
        <p:grpSpPr>
          <a:xfrm>
            <a:off x="2481215" y="1948756"/>
            <a:ext cx="8335840" cy="2958702"/>
            <a:chOff x="2381039" y="1948756"/>
            <a:chExt cx="8335840" cy="2958702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2F633EF1-E58E-49A7-B864-2E3A72E383C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98378" y="1948756"/>
              <a:ext cx="3418501" cy="2958702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2146BB5C-7BB9-43B4-BD4A-36921EDC77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81039" y="1996354"/>
              <a:ext cx="3713915" cy="2520005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FCF5355D-B24E-4A74-9B27-13A5FD4986F1}"/>
                </a:ext>
              </a:extLst>
            </p:cNvPr>
            <p:cNvSpPr/>
            <p:nvPr/>
          </p:nvSpPr>
          <p:spPr>
            <a:xfrm>
              <a:off x="7594079" y="3888510"/>
              <a:ext cx="2335011" cy="35098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3213F4E-B3BD-4323-A6F9-85EAC9156B76}"/>
              </a:ext>
            </a:extLst>
          </p:cNvPr>
          <p:cNvSpPr/>
          <p:nvPr/>
        </p:nvSpPr>
        <p:spPr>
          <a:xfrm>
            <a:off x="2919051" y="5509236"/>
            <a:ext cx="7898004" cy="4359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7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USB </a:t>
            </a:r>
            <a:r>
              <a:rPr lang="ko-KR" altLang="en-US" sz="17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포트 사용시 </a:t>
            </a:r>
            <a:r>
              <a:rPr lang="en-US" altLang="ko-KR" sz="17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5V </a:t>
            </a:r>
            <a:r>
              <a:rPr lang="ko-KR" altLang="en-US" sz="1700" b="1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출력핀</a:t>
            </a:r>
            <a:r>
              <a:rPr lang="ko-KR" altLang="en-US" sz="17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최대 전류 </a:t>
            </a:r>
            <a:r>
              <a:rPr lang="en-US" altLang="ko-KR" sz="17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200mA -&gt; </a:t>
            </a:r>
            <a:r>
              <a:rPr lang="ko-KR" altLang="en-US" sz="17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안정적으로 돌아가지  못함</a:t>
            </a:r>
            <a:r>
              <a:rPr lang="en-US" altLang="ko-KR" sz="17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4206759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개체 틀 6">
            <a:extLst>
              <a:ext uri="{FF2B5EF4-FFF2-40B4-BE49-F238E27FC236}">
                <a16:creationId xmlns:a16="http://schemas.microsoft.com/office/drawing/2014/main" id="{E7942C3C-D6CB-4144-942A-1C099D6161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871" r="79347"/>
          <a:stretch/>
        </p:blipFill>
        <p:spPr>
          <a:xfrm>
            <a:off x="-1" y="0"/>
            <a:ext cx="1524000" cy="6857107"/>
          </a:xfrm>
          <a:prstGeom prst="rect">
            <a:avLst/>
          </a:prstGeom>
          <a:effectLst/>
        </p:spPr>
      </p:pic>
      <p:sp>
        <p:nvSpPr>
          <p:cNvPr id="93" name="사각형: 둥근 모서리 92">
            <a:extLst>
              <a:ext uri="{FF2B5EF4-FFF2-40B4-BE49-F238E27FC236}">
                <a16:creationId xmlns:a16="http://schemas.microsoft.com/office/drawing/2014/main" id="{8C79D510-5BF3-48CD-B74E-410328E9FE4E}"/>
              </a:ext>
            </a:extLst>
          </p:cNvPr>
          <p:cNvSpPr/>
          <p:nvPr/>
        </p:nvSpPr>
        <p:spPr>
          <a:xfrm>
            <a:off x="-2" y="-893"/>
            <a:ext cx="1523999" cy="6858000"/>
          </a:xfrm>
          <a:prstGeom prst="roundRect">
            <a:avLst>
              <a:gd name="adj" fmla="val 0"/>
            </a:avLst>
          </a:prstGeom>
          <a:solidFill>
            <a:srgbClr val="44546A">
              <a:alpha val="74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4D9733F-5E65-494E-A9B6-C64166841319}"/>
              </a:ext>
            </a:extLst>
          </p:cNvPr>
          <p:cNvSpPr txBox="1"/>
          <p:nvPr/>
        </p:nvSpPr>
        <p:spPr>
          <a:xfrm>
            <a:off x="2017486" y="350444"/>
            <a:ext cx="55579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bg2">
                    <a:lumMod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Arduino </a:t>
            </a:r>
            <a:r>
              <a:rPr lang="en-US" altLang="ko-KR" sz="2400" b="1" dirty="0">
                <a:solidFill>
                  <a:schemeClr val="bg2">
                    <a:lumMod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: Output </a:t>
            </a:r>
            <a:r>
              <a:rPr lang="ko-KR" altLang="en-US" sz="2400" b="1" dirty="0">
                <a:solidFill>
                  <a:schemeClr val="bg2">
                    <a:lumMod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핀  최대 출력전류</a:t>
            </a:r>
            <a:endParaRPr lang="en-US" altLang="ko-KR" sz="3200" b="1" dirty="0">
              <a:solidFill>
                <a:schemeClr val="bg2">
                  <a:lumMod val="25000"/>
                </a:schemeClr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FDCA238-1DF5-4AC5-9384-45B8B4A50DB6}"/>
              </a:ext>
            </a:extLst>
          </p:cNvPr>
          <p:cNvSpPr/>
          <p:nvPr/>
        </p:nvSpPr>
        <p:spPr>
          <a:xfrm>
            <a:off x="0" y="350444"/>
            <a:ext cx="1901370" cy="464457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FD07BD7-9360-401F-9AF1-AA4D7F1E264F}"/>
              </a:ext>
            </a:extLst>
          </p:cNvPr>
          <p:cNvSpPr/>
          <p:nvPr/>
        </p:nvSpPr>
        <p:spPr>
          <a:xfrm>
            <a:off x="7157815" y="1963043"/>
            <a:ext cx="4720098" cy="33645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작동 전압</a:t>
            </a:r>
            <a:r>
              <a:rPr lang="en-US" altLang="ko-KR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3V - 6V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작동 전류</a:t>
            </a:r>
            <a:r>
              <a:rPr lang="en-US" altLang="ko-KR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70mA * 2 = 140mA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Stall </a:t>
            </a:r>
            <a:r>
              <a:rPr lang="ko-KR" altLang="en-US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전류</a:t>
            </a:r>
            <a:r>
              <a:rPr lang="en-US" altLang="ko-KR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250mA * 2 = 500mA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en-US" altLang="ko-KR" b="1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5V output pin</a:t>
            </a:r>
            <a:r>
              <a:rPr lang="ko-KR" altLang="en-US" b="1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으로는 원활한 작동이</a:t>
            </a:r>
            <a:br>
              <a:rPr lang="en-US" altLang="ko-KR" b="1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</a:br>
            <a:r>
              <a:rPr lang="ko-KR" altLang="en-US" b="1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불가능하다</a:t>
            </a:r>
            <a:endParaRPr lang="en-US" altLang="ko-KR" b="1" dirty="0">
              <a:solidFill>
                <a:srgbClr val="FF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2CB16A9-6344-4402-B068-5CD5B79FC946}"/>
              </a:ext>
            </a:extLst>
          </p:cNvPr>
          <p:cNvSpPr txBox="1"/>
          <p:nvPr/>
        </p:nvSpPr>
        <p:spPr>
          <a:xfrm>
            <a:off x="1886830" y="5369554"/>
            <a:ext cx="544732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AA </a:t>
            </a:r>
            <a:r>
              <a:rPr lang="ko-KR" altLang="en-US" sz="1500" dirty="0"/>
              <a:t>건전지 직렬 </a:t>
            </a:r>
            <a:r>
              <a:rPr lang="en-US" altLang="ko-KR" sz="1500" dirty="0"/>
              <a:t>4</a:t>
            </a:r>
            <a:r>
              <a:rPr lang="ko-KR" altLang="en-US" sz="1500" dirty="0"/>
              <a:t>개</a:t>
            </a:r>
            <a:r>
              <a:rPr lang="en-US" altLang="ko-KR" sz="1500" dirty="0"/>
              <a:t>: 6V,</a:t>
            </a:r>
            <a:r>
              <a:rPr lang="ko-KR" altLang="en-US" sz="1500" dirty="0"/>
              <a:t> 최대 </a:t>
            </a:r>
            <a:r>
              <a:rPr lang="en-US" altLang="ko-KR" sz="1500" dirty="0"/>
              <a:t>3000~5000mA</a:t>
            </a:r>
          </a:p>
          <a:p>
            <a:r>
              <a:rPr lang="en-US" altLang="ko-KR" sz="1300" dirty="0"/>
              <a:t>(AA </a:t>
            </a:r>
            <a:r>
              <a:rPr lang="ko-KR" altLang="en-US" sz="1300" dirty="0"/>
              <a:t>건전지 최대 순간 전류</a:t>
            </a:r>
            <a:r>
              <a:rPr lang="en-US" altLang="ko-KR" sz="1300" dirty="0"/>
              <a:t>: 3000~5000mA</a:t>
            </a:r>
            <a:br>
              <a:rPr lang="en-US" altLang="ko-KR" sz="1300" dirty="0"/>
            </a:br>
            <a:r>
              <a:rPr lang="ko-KR" altLang="en-US" sz="1300" dirty="0"/>
              <a:t>배터리의 최대 전류는 정해져 있는 값이 아니며</a:t>
            </a:r>
            <a:r>
              <a:rPr lang="en-US" altLang="ko-KR" sz="1300" dirty="0"/>
              <a:t>, </a:t>
            </a:r>
            <a:r>
              <a:rPr lang="ko-KR" altLang="en-US" sz="1300" dirty="0"/>
              <a:t>회사마다 다를 수 있음</a:t>
            </a:r>
            <a:r>
              <a:rPr lang="en-US" altLang="ko-KR" sz="1300" dirty="0"/>
              <a:t>)</a:t>
            </a:r>
            <a:br>
              <a:rPr lang="en-US" altLang="ko-KR" sz="1500" dirty="0"/>
            </a:br>
            <a:endParaRPr lang="en-US" altLang="ko-KR" sz="1500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5AB35C2-2141-830B-446D-C4815A41A065}"/>
              </a:ext>
            </a:extLst>
          </p:cNvPr>
          <p:cNvSpPr/>
          <p:nvPr/>
        </p:nvSpPr>
        <p:spPr>
          <a:xfrm>
            <a:off x="2632486" y="6158615"/>
            <a:ext cx="7898004" cy="4359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7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USB </a:t>
            </a:r>
            <a:r>
              <a:rPr lang="ko-KR" altLang="en-US" sz="17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포트 사용시 </a:t>
            </a:r>
            <a:r>
              <a:rPr lang="en-US" altLang="ko-KR" sz="17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5V </a:t>
            </a:r>
            <a:r>
              <a:rPr lang="ko-KR" altLang="en-US" sz="1700" b="1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출력핀</a:t>
            </a:r>
            <a:r>
              <a:rPr lang="ko-KR" altLang="en-US" sz="17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최대 전류 </a:t>
            </a:r>
            <a:r>
              <a:rPr lang="en-US" altLang="ko-KR" sz="17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200mA -&gt; </a:t>
            </a:r>
            <a:r>
              <a:rPr lang="ko-KR" altLang="en-US" sz="17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안정적으로 돌아가지  못함</a:t>
            </a:r>
            <a:r>
              <a:rPr lang="en-US" altLang="ko-KR" sz="17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!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58DC9A2-51D9-DEAB-2CB1-6069549120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9121" y="1628107"/>
            <a:ext cx="4202367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346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개체 틀 6">
            <a:extLst>
              <a:ext uri="{FF2B5EF4-FFF2-40B4-BE49-F238E27FC236}">
                <a16:creationId xmlns:a16="http://schemas.microsoft.com/office/drawing/2014/main" id="{E7942C3C-D6CB-4144-942A-1C099D6161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872" r="10872"/>
          <a:stretch/>
        </p:blipFill>
        <p:spPr>
          <a:xfrm>
            <a:off x="-2" y="0"/>
            <a:ext cx="12192001" cy="6857107"/>
          </a:xfrm>
          <a:prstGeom prst="rect">
            <a:avLst/>
          </a:prstGeom>
          <a:effectLst/>
        </p:spPr>
      </p:pic>
      <p:sp>
        <p:nvSpPr>
          <p:cNvPr id="93" name="사각형: 둥근 모서리 92">
            <a:extLst>
              <a:ext uri="{FF2B5EF4-FFF2-40B4-BE49-F238E27FC236}">
                <a16:creationId xmlns:a16="http://schemas.microsoft.com/office/drawing/2014/main" id="{8C79D510-5BF3-48CD-B74E-410328E9FE4E}"/>
              </a:ext>
            </a:extLst>
          </p:cNvPr>
          <p:cNvSpPr/>
          <p:nvPr/>
        </p:nvSpPr>
        <p:spPr>
          <a:xfrm>
            <a:off x="-3" y="-1"/>
            <a:ext cx="12192001" cy="6857107"/>
          </a:xfrm>
          <a:prstGeom prst="roundRect">
            <a:avLst>
              <a:gd name="adj" fmla="val 0"/>
            </a:avLst>
          </a:prstGeom>
          <a:solidFill>
            <a:srgbClr val="44546A">
              <a:alpha val="74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CFF81BB0-CF9A-4789-A4E3-970FCB3A25E9}"/>
              </a:ext>
            </a:extLst>
          </p:cNvPr>
          <p:cNvSpPr txBox="1"/>
          <p:nvPr/>
        </p:nvSpPr>
        <p:spPr>
          <a:xfrm>
            <a:off x="1108214" y="1158662"/>
            <a:ext cx="466642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2. Motor</a:t>
            </a:r>
            <a:endParaRPr lang="en-US" altLang="ko-KR" sz="20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en-US" altLang="ko-KR" sz="3000" dirty="0">
              <a:solidFill>
                <a:schemeClr val="accent4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ko-KR" sz="3000" dirty="0">
                <a:solidFill>
                  <a:schemeClr val="accent4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DC Motor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ko-KR" sz="3000" dirty="0">
                <a:solidFill>
                  <a:schemeClr val="accent4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Servo Motor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ko-KR" sz="3000" dirty="0">
                <a:solidFill>
                  <a:schemeClr val="accent4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Motor Driver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altLang="ko-KR" sz="4000" dirty="0">
              <a:solidFill>
                <a:schemeClr val="accent4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050411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ìë³´ëª¨í°ì ëí ì´ë¯¸ì§ ê²ìê²°ê³¼">
            <a:extLst>
              <a:ext uri="{FF2B5EF4-FFF2-40B4-BE49-F238E27FC236}">
                <a16:creationId xmlns:a16="http://schemas.microsoft.com/office/drawing/2014/main" id="{3B1C31C0-A5EB-4066-A78B-253976517A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1973" y="4740212"/>
            <a:ext cx="2535767" cy="1916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ìë³´ëª¨í°ì ëí ì´ë¯¸ì§ ê²ìê²°ê³¼">
            <a:extLst>
              <a:ext uri="{FF2B5EF4-FFF2-40B4-BE49-F238E27FC236}">
                <a16:creationId xmlns:a16="http://schemas.microsoft.com/office/drawing/2014/main" id="{0838ED91-D3A7-4B49-8A38-9A15F5A0E1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1576" y="4505027"/>
            <a:ext cx="2200216" cy="2151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stepper motorì ëí ì´ë¯¸ì§ ê²ìê²°ê³¼">
            <a:extLst>
              <a:ext uri="{FF2B5EF4-FFF2-40B4-BE49-F238E27FC236}">
                <a16:creationId xmlns:a16="http://schemas.microsoft.com/office/drawing/2014/main" id="{40C6676A-2147-4479-916A-C7EA2A0390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1776" y="4793475"/>
            <a:ext cx="1863305" cy="1863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713594F-7F85-46EB-9E4E-899740FEED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38426" y="5159046"/>
            <a:ext cx="2576377" cy="149773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1D236B8-707D-477B-8BD5-2C4F897C8986}"/>
              </a:ext>
            </a:extLst>
          </p:cNvPr>
          <p:cNvSpPr txBox="1"/>
          <p:nvPr/>
        </p:nvSpPr>
        <p:spPr>
          <a:xfrm>
            <a:off x="707619" y="1783324"/>
            <a:ext cx="10018996" cy="20622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267" b="1" spc="-100" dirty="0">
                <a:solidFill>
                  <a:srgbClr val="003FB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AC </a:t>
            </a:r>
            <a:r>
              <a:rPr lang="ko-KR" altLang="en-US" sz="4267" b="1" spc="-100" dirty="0">
                <a:solidFill>
                  <a:srgbClr val="003FB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모터 </a:t>
            </a:r>
            <a:r>
              <a:rPr lang="en-US" altLang="ko-KR" sz="4267" b="1" spc="-100" dirty="0">
                <a:solidFill>
                  <a:srgbClr val="003FB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– </a:t>
            </a:r>
            <a:r>
              <a:rPr lang="ko-KR" altLang="en-US" sz="2400" b="0" i="0" u="none" strike="noStrike" dirty="0">
                <a:solidFill>
                  <a:srgbClr val="EC9F19"/>
                </a:solidFill>
                <a:effectLst/>
                <a:latin typeface="Open Sans" panose="020B0606030504020204" pitchFamily="34" charset="0"/>
              </a:rPr>
              <a:t>교류전원</a:t>
            </a:r>
            <a:r>
              <a:rPr lang="ko-KR" altLang="en-US" sz="2400" spc="-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전원으로 돌아가는 모터</a:t>
            </a:r>
            <a:endParaRPr lang="en-US" altLang="ko-KR" sz="4267" b="1" spc="-100" dirty="0">
              <a:solidFill>
                <a:srgbClr val="003FBC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br>
              <a:rPr lang="en-US" altLang="ko-KR" sz="4267" b="1" spc="-100" dirty="0">
                <a:solidFill>
                  <a:srgbClr val="003FB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en-US" altLang="ko-KR" sz="4267" b="1" spc="-100" dirty="0">
                <a:solidFill>
                  <a:srgbClr val="003FB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DC </a:t>
            </a:r>
            <a:r>
              <a:rPr lang="ko-KR" altLang="en-US" sz="4267" b="1" spc="-100" dirty="0">
                <a:solidFill>
                  <a:srgbClr val="003FB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모터 </a:t>
            </a:r>
            <a:r>
              <a:rPr lang="en-US" altLang="ko-KR" sz="4267" b="1" spc="-100" dirty="0">
                <a:solidFill>
                  <a:srgbClr val="003FB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– </a:t>
            </a:r>
            <a:r>
              <a:rPr lang="ko-KR" altLang="en-US" sz="2400" b="0" i="0" u="none" strike="noStrike" dirty="0">
                <a:solidFill>
                  <a:srgbClr val="EC9F19"/>
                </a:solidFill>
                <a:effectLst/>
                <a:latin typeface="Open Sans" panose="020B0606030504020204" pitchFamily="34" charset="0"/>
              </a:rPr>
              <a:t>교류전원</a:t>
            </a:r>
            <a:r>
              <a:rPr lang="ko-KR" altLang="en-US" sz="2400" spc="-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전원으로 돌아가는 모터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AB7A8FB8-704E-079E-3269-DA56FB5A9353}"/>
              </a:ext>
            </a:extLst>
          </p:cNvPr>
          <p:cNvGrpSpPr/>
          <p:nvPr/>
        </p:nvGrpSpPr>
        <p:grpSpPr>
          <a:xfrm>
            <a:off x="-1" y="0"/>
            <a:ext cx="1901373" cy="6858000"/>
            <a:chOff x="-1" y="0"/>
            <a:chExt cx="1901373" cy="6858000"/>
          </a:xfrm>
        </p:grpSpPr>
        <p:pic>
          <p:nvPicPr>
            <p:cNvPr id="9" name="그림 개체 틀 6">
              <a:extLst>
                <a:ext uri="{FF2B5EF4-FFF2-40B4-BE49-F238E27FC236}">
                  <a16:creationId xmlns:a16="http://schemas.microsoft.com/office/drawing/2014/main" id="{1D41EF57-AD39-F905-A121-A91E0F57E5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10871" r="79347"/>
            <a:stretch/>
          </p:blipFill>
          <p:spPr>
            <a:xfrm>
              <a:off x="-1" y="0"/>
              <a:ext cx="1524000" cy="6857107"/>
            </a:xfrm>
            <a:prstGeom prst="rect">
              <a:avLst/>
            </a:prstGeom>
            <a:effectLst/>
          </p:spPr>
        </p:pic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F1DBF5C6-C198-88B6-F00A-2CC7E44F89A5}"/>
                </a:ext>
              </a:extLst>
            </p:cNvPr>
            <p:cNvGrpSpPr/>
            <p:nvPr/>
          </p:nvGrpSpPr>
          <p:grpSpPr>
            <a:xfrm>
              <a:off x="0" y="0"/>
              <a:ext cx="1901372" cy="6858000"/>
              <a:chOff x="1098272" y="133285"/>
              <a:chExt cx="1901372" cy="6858000"/>
            </a:xfrm>
          </p:grpSpPr>
          <p:sp>
            <p:nvSpPr>
              <p:cNvPr id="14" name="사각형: 둥근 모서리 13">
                <a:extLst>
                  <a:ext uri="{FF2B5EF4-FFF2-40B4-BE49-F238E27FC236}">
                    <a16:creationId xmlns:a16="http://schemas.microsoft.com/office/drawing/2014/main" id="{A27FE068-6E7C-D3DF-3164-5C55A726088E}"/>
                  </a:ext>
                </a:extLst>
              </p:cNvPr>
              <p:cNvSpPr/>
              <p:nvPr/>
            </p:nvSpPr>
            <p:spPr>
              <a:xfrm>
                <a:off x="1098272" y="133285"/>
                <a:ext cx="1523999" cy="6858000"/>
              </a:xfrm>
              <a:prstGeom prst="roundRect">
                <a:avLst>
                  <a:gd name="adj" fmla="val 0"/>
                </a:avLst>
              </a:prstGeom>
              <a:solidFill>
                <a:srgbClr val="44546A">
                  <a:alpha val="74000"/>
                </a:srgb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5953F86C-D468-A1D4-C4BD-857376D9C470}"/>
                  </a:ext>
                </a:extLst>
              </p:cNvPr>
              <p:cNvSpPr/>
              <p:nvPr/>
            </p:nvSpPr>
            <p:spPr>
              <a:xfrm>
                <a:off x="1098274" y="484622"/>
                <a:ext cx="1901370" cy="464457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923B1900-DD09-9A8A-A791-E5D9D38CE9A9}"/>
              </a:ext>
            </a:extLst>
          </p:cNvPr>
          <p:cNvSpPr txBox="1"/>
          <p:nvPr/>
        </p:nvSpPr>
        <p:spPr>
          <a:xfrm>
            <a:off x="2017486" y="350444"/>
            <a:ext cx="13227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bg2">
                    <a:lumMod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Motor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6ED2079-1289-E8C5-F406-8081C914EE0C}"/>
              </a:ext>
            </a:extLst>
          </p:cNvPr>
          <p:cNvSpPr txBox="1"/>
          <p:nvPr/>
        </p:nvSpPr>
        <p:spPr>
          <a:xfrm>
            <a:off x="0" y="749027"/>
            <a:ext cx="12192000" cy="748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267" b="1" spc="-100" dirty="0">
                <a:solidFill>
                  <a:srgbClr val="003FB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모터 종류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5632696-A9EA-E9B0-C8AC-BC4841FD4C6D}"/>
              </a:ext>
            </a:extLst>
          </p:cNvPr>
          <p:cNvCxnSpPr>
            <a:cxnSpLocks/>
          </p:cNvCxnSpPr>
          <p:nvPr/>
        </p:nvCxnSpPr>
        <p:spPr>
          <a:xfrm flipH="1">
            <a:off x="2741774" y="1546101"/>
            <a:ext cx="670845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76633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62432BC7-3E55-428E-B2EB-6ABF9A32967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84"/>
          <a:stretch/>
        </p:blipFill>
        <p:spPr>
          <a:xfrm>
            <a:off x="1970800" y="1561968"/>
            <a:ext cx="6074926" cy="5191269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2D4C3723-28BC-69C8-12C3-54706662BD46}"/>
              </a:ext>
            </a:extLst>
          </p:cNvPr>
          <p:cNvGrpSpPr/>
          <p:nvPr/>
        </p:nvGrpSpPr>
        <p:grpSpPr>
          <a:xfrm>
            <a:off x="0" y="0"/>
            <a:ext cx="1901373" cy="6858000"/>
            <a:chOff x="-1" y="0"/>
            <a:chExt cx="1901373" cy="6858000"/>
          </a:xfrm>
        </p:grpSpPr>
        <p:pic>
          <p:nvPicPr>
            <p:cNvPr id="7" name="그림 개체 틀 6">
              <a:extLst>
                <a:ext uri="{FF2B5EF4-FFF2-40B4-BE49-F238E27FC236}">
                  <a16:creationId xmlns:a16="http://schemas.microsoft.com/office/drawing/2014/main" id="{985E2A7E-416C-4354-A6F2-F22CF2B0DB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0871" r="79347"/>
            <a:stretch/>
          </p:blipFill>
          <p:spPr>
            <a:xfrm>
              <a:off x="-1" y="0"/>
              <a:ext cx="1524000" cy="6857107"/>
            </a:xfrm>
            <a:prstGeom prst="rect">
              <a:avLst/>
            </a:prstGeom>
            <a:effectLst/>
          </p:spPr>
        </p:pic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7C12E76C-CB3D-F292-6949-DE7A02D09128}"/>
                </a:ext>
              </a:extLst>
            </p:cNvPr>
            <p:cNvGrpSpPr/>
            <p:nvPr/>
          </p:nvGrpSpPr>
          <p:grpSpPr>
            <a:xfrm>
              <a:off x="0" y="0"/>
              <a:ext cx="1901372" cy="6858000"/>
              <a:chOff x="1098272" y="133285"/>
              <a:chExt cx="1901372" cy="6858000"/>
            </a:xfrm>
          </p:grpSpPr>
          <p:sp>
            <p:nvSpPr>
              <p:cNvPr id="9" name="사각형: 둥근 모서리 8">
                <a:extLst>
                  <a:ext uri="{FF2B5EF4-FFF2-40B4-BE49-F238E27FC236}">
                    <a16:creationId xmlns:a16="http://schemas.microsoft.com/office/drawing/2014/main" id="{8D4C40A5-232C-03EE-8B4E-4EC509114E6E}"/>
                  </a:ext>
                </a:extLst>
              </p:cNvPr>
              <p:cNvSpPr/>
              <p:nvPr/>
            </p:nvSpPr>
            <p:spPr>
              <a:xfrm>
                <a:off x="1098272" y="133285"/>
                <a:ext cx="1523999" cy="6858000"/>
              </a:xfrm>
              <a:prstGeom prst="roundRect">
                <a:avLst>
                  <a:gd name="adj" fmla="val 0"/>
                </a:avLst>
              </a:prstGeom>
              <a:solidFill>
                <a:srgbClr val="44546A">
                  <a:alpha val="74000"/>
                </a:srgb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1B7A2C71-AC27-44A8-BD00-6A8006579CD5}"/>
                  </a:ext>
                </a:extLst>
              </p:cNvPr>
              <p:cNvSpPr/>
              <p:nvPr/>
            </p:nvSpPr>
            <p:spPr>
              <a:xfrm>
                <a:off x="1098274" y="484622"/>
                <a:ext cx="1901370" cy="464457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0A3356A8-CE35-02C2-29F8-1EC0C097D475}"/>
              </a:ext>
            </a:extLst>
          </p:cNvPr>
          <p:cNvSpPr txBox="1"/>
          <p:nvPr/>
        </p:nvSpPr>
        <p:spPr>
          <a:xfrm>
            <a:off x="2017486" y="350444"/>
            <a:ext cx="13227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bg2">
                    <a:lumMod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Motor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B315796-29CE-A524-2BF9-4B710334CA7E}"/>
              </a:ext>
            </a:extLst>
          </p:cNvPr>
          <p:cNvSpPr txBox="1"/>
          <p:nvPr/>
        </p:nvSpPr>
        <p:spPr>
          <a:xfrm>
            <a:off x="0" y="749027"/>
            <a:ext cx="12192000" cy="748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267" b="1" spc="-100" dirty="0">
                <a:solidFill>
                  <a:srgbClr val="003FB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모터 종류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C3D58E99-488F-A666-159F-8452C5031145}"/>
              </a:ext>
            </a:extLst>
          </p:cNvPr>
          <p:cNvCxnSpPr>
            <a:cxnSpLocks/>
          </p:cNvCxnSpPr>
          <p:nvPr/>
        </p:nvCxnSpPr>
        <p:spPr>
          <a:xfrm flipH="1">
            <a:off x="2741774" y="1546101"/>
            <a:ext cx="670845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45141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BDB883B-E1F0-4471-ADF8-44073ED11742}"/>
              </a:ext>
            </a:extLst>
          </p:cNvPr>
          <p:cNvSpPr txBox="1"/>
          <p:nvPr/>
        </p:nvSpPr>
        <p:spPr>
          <a:xfrm>
            <a:off x="1901373" y="3169548"/>
            <a:ext cx="10290628" cy="956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외부의 고정된 부분에 영구자석을 배치하고 내부의 회전체에 코일을 사용하여 구성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전류를 통해 발생하는 자기장과 자석 자기장의 상호 반발력을 이용하여 회전력을 얻음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1163AEF-9F72-4783-AB67-065646B065DD}"/>
              </a:ext>
            </a:extLst>
          </p:cNvPr>
          <p:cNvSpPr txBox="1"/>
          <p:nvPr/>
        </p:nvSpPr>
        <p:spPr>
          <a:xfrm>
            <a:off x="2" y="2097027"/>
            <a:ext cx="12191999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직류</a:t>
            </a:r>
            <a:r>
              <a:rPr lang="en-US" altLang="ko-KR" sz="3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(DC)</a:t>
            </a:r>
            <a:r>
              <a:rPr lang="ko-KR" altLang="en-US" sz="3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전원으로 동작하는 전기 모터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AA83DDF-8271-4269-AF38-89F26C46168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6106" y="4335517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D16E58F-C57D-470D-AA2D-7365D45B35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0895" y="4742783"/>
            <a:ext cx="2576377" cy="1497734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75825C27-70F7-411D-C567-565785E8B7C1}"/>
              </a:ext>
            </a:extLst>
          </p:cNvPr>
          <p:cNvGrpSpPr/>
          <p:nvPr/>
        </p:nvGrpSpPr>
        <p:grpSpPr>
          <a:xfrm>
            <a:off x="0" y="0"/>
            <a:ext cx="1901373" cy="6858000"/>
            <a:chOff x="-1" y="0"/>
            <a:chExt cx="1901373" cy="6858000"/>
          </a:xfrm>
        </p:grpSpPr>
        <p:pic>
          <p:nvPicPr>
            <p:cNvPr id="14" name="그림 개체 틀 6">
              <a:extLst>
                <a:ext uri="{FF2B5EF4-FFF2-40B4-BE49-F238E27FC236}">
                  <a16:creationId xmlns:a16="http://schemas.microsoft.com/office/drawing/2014/main" id="{109E326C-159D-E7AF-A0A9-201CC33681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0871" r="79347"/>
            <a:stretch/>
          </p:blipFill>
          <p:spPr>
            <a:xfrm>
              <a:off x="-1" y="0"/>
              <a:ext cx="1524000" cy="6857107"/>
            </a:xfrm>
            <a:prstGeom prst="rect">
              <a:avLst/>
            </a:prstGeom>
            <a:effectLst/>
          </p:spPr>
        </p:pic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B695498A-E4E5-06CC-F8E7-ABB3775A5AC0}"/>
                </a:ext>
              </a:extLst>
            </p:cNvPr>
            <p:cNvGrpSpPr/>
            <p:nvPr/>
          </p:nvGrpSpPr>
          <p:grpSpPr>
            <a:xfrm>
              <a:off x="0" y="0"/>
              <a:ext cx="1901372" cy="6858000"/>
              <a:chOff x="1098272" y="133285"/>
              <a:chExt cx="1901372" cy="6858000"/>
            </a:xfrm>
          </p:grpSpPr>
          <p:sp>
            <p:nvSpPr>
              <p:cNvPr id="16" name="사각형: 둥근 모서리 15">
                <a:extLst>
                  <a:ext uri="{FF2B5EF4-FFF2-40B4-BE49-F238E27FC236}">
                    <a16:creationId xmlns:a16="http://schemas.microsoft.com/office/drawing/2014/main" id="{617F0D19-DAB8-AF81-E4A8-ECA431AAB327}"/>
                  </a:ext>
                </a:extLst>
              </p:cNvPr>
              <p:cNvSpPr/>
              <p:nvPr/>
            </p:nvSpPr>
            <p:spPr>
              <a:xfrm>
                <a:off x="1098272" y="133285"/>
                <a:ext cx="1523999" cy="6858000"/>
              </a:xfrm>
              <a:prstGeom prst="roundRect">
                <a:avLst>
                  <a:gd name="adj" fmla="val 0"/>
                </a:avLst>
              </a:prstGeom>
              <a:solidFill>
                <a:srgbClr val="44546A">
                  <a:alpha val="74000"/>
                </a:srgb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3E39C747-2504-FC31-6C6F-16FBDB45661B}"/>
                  </a:ext>
                </a:extLst>
              </p:cNvPr>
              <p:cNvSpPr/>
              <p:nvPr/>
            </p:nvSpPr>
            <p:spPr>
              <a:xfrm>
                <a:off x="1098274" y="484622"/>
                <a:ext cx="1901370" cy="464457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8594EE82-7CFC-1851-6F7A-BC660A0F0426}"/>
              </a:ext>
            </a:extLst>
          </p:cNvPr>
          <p:cNvSpPr txBox="1"/>
          <p:nvPr/>
        </p:nvSpPr>
        <p:spPr>
          <a:xfrm>
            <a:off x="2017486" y="350444"/>
            <a:ext cx="30716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bg2">
                    <a:lumMod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Motor </a:t>
            </a:r>
            <a:r>
              <a:rPr lang="en-US" altLang="ko-KR" sz="2400" b="1" dirty="0">
                <a:solidFill>
                  <a:schemeClr val="bg2">
                    <a:lumMod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: DC Motor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059A51D-09A7-7598-03CB-1A082542DFDF}"/>
              </a:ext>
            </a:extLst>
          </p:cNvPr>
          <p:cNvSpPr txBox="1"/>
          <p:nvPr/>
        </p:nvSpPr>
        <p:spPr>
          <a:xfrm>
            <a:off x="0" y="749027"/>
            <a:ext cx="12192000" cy="748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267" b="1" spc="-100" dirty="0">
                <a:solidFill>
                  <a:srgbClr val="003FB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DC </a:t>
            </a:r>
            <a:r>
              <a:rPr lang="ko-KR" altLang="en-US" sz="4267" b="1" spc="-100" dirty="0" err="1">
                <a:solidFill>
                  <a:srgbClr val="003FB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모터란</a:t>
            </a:r>
            <a:r>
              <a:rPr lang="en-US" altLang="ko-KR" sz="4267" b="1" spc="-100" dirty="0">
                <a:solidFill>
                  <a:srgbClr val="003FB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?</a:t>
            </a:r>
            <a:endParaRPr lang="ko-KR" altLang="en-US" sz="4267" b="1" spc="-100" dirty="0">
              <a:solidFill>
                <a:srgbClr val="003FBC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FE7EBB03-F31A-3D1F-71AC-8A2EF5AFEDD7}"/>
              </a:ext>
            </a:extLst>
          </p:cNvPr>
          <p:cNvCxnSpPr>
            <a:cxnSpLocks/>
          </p:cNvCxnSpPr>
          <p:nvPr/>
        </p:nvCxnSpPr>
        <p:spPr>
          <a:xfrm flipH="1">
            <a:off x="2741774" y="1546101"/>
            <a:ext cx="670845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80232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개체 틀 6">
            <a:extLst>
              <a:ext uri="{FF2B5EF4-FFF2-40B4-BE49-F238E27FC236}">
                <a16:creationId xmlns:a16="http://schemas.microsoft.com/office/drawing/2014/main" id="{E7942C3C-D6CB-4144-942A-1C099D6161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872" r="10872"/>
          <a:stretch/>
        </p:blipFill>
        <p:spPr>
          <a:xfrm>
            <a:off x="-2" y="0"/>
            <a:ext cx="12192001" cy="6857107"/>
          </a:xfrm>
          <a:prstGeom prst="rect">
            <a:avLst/>
          </a:prstGeom>
          <a:effectLst/>
        </p:spPr>
      </p:pic>
      <p:sp>
        <p:nvSpPr>
          <p:cNvPr id="93" name="사각형: 둥근 모서리 92">
            <a:extLst>
              <a:ext uri="{FF2B5EF4-FFF2-40B4-BE49-F238E27FC236}">
                <a16:creationId xmlns:a16="http://schemas.microsoft.com/office/drawing/2014/main" id="{8C79D510-5BF3-48CD-B74E-410328E9FE4E}"/>
              </a:ext>
            </a:extLst>
          </p:cNvPr>
          <p:cNvSpPr/>
          <p:nvPr/>
        </p:nvSpPr>
        <p:spPr>
          <a:xfrm>
            <a:off x="-3" y="-1"/>
            <a:ext cx="12192001" cy="6857107"/>
          </a:xfrm>
          <a:prstGeom prst="roundRect">
            <a:avLst>
              <a:gd name="adj" fmla="val 0"/>
            </a:avLst>
          </a:prstGeom>
          <a:solidFill>
            <a:srgbClr val="44546A">
              <a:alpha val="74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B3351A9-1067-C835-7357-E1F22DC55A96}"/>
              </a:ext>
            </a:extLst>
          </p:cNvPr>
          <p:cNvSpPr txBox="1"/>
          <p:nvPr/>
        </p:nvSpPr>
        <p:spPr>
          <a:xfrm>
            <a:off x="1108214" y="1158662"/>
            <a:ext cx="1055535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1. Arduino and PWM</a:t>
            </a:r>
            <a:endParaRPr lang="en-US" altLang="ko-KR" sz="20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en-US" altLang="ko-KR" sz="3000" dirty="0">
              <a:solidFill>
                <a:schemeClr val="accent4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ko-KR" sz="3000" dirty="0">
                <a:solidFill>
                  <a:schemeClr val="accent4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Arduino Boards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ko-KR" sz="3000" dirty="0">
                <a:solidFill>
                  <a:schemeClr val="accent4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Digital and Analog Pin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ko-KR" sz="3000" dirty="0">
                <a:solidFill>
                  <a:schemeClr val="accent4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Power Pin</a:t>
            </a:r>
          </a:p>
        </p:txBody>
      </p:sp>
    </p:spTree>
    <p:extLst>
      <p:ext uri="{BB962C8B-B14F-4D97-AF65-F5344CB8AC3E}">
        <p14:creationId xmlns:p14="http://schemas.microsoft.com/office/powerpoint/2010/main" val="4660436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 descr="https://t1.daumcdn.net/cfile/tistory/2434C64158A2F6B727">
            <a:extLst>
              <a:ext uri="{FF2B5EF4-FFF2-40B4-BE49-F238E27FC236}">
                <a16:creationId xmlns:a16="http://schemas.microsoft.com/office/drawing/2014/main" id="{E0FE371F-1A66-442A-B159-A47772EED9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0461" y="1846502"/>
            <a:ext cx="6451079" cy="4343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409CE365-CC90-2C75-E143-2928987FB0FC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CB0165C3-27D6-62FC-38BF-675C11407172}"/>
                </a:ext>
              </a:extLst>
            </p:cNvPr>
            <p:cNvGrpSpPr/>
            <p:nvPr/>
          </p:nvGrpSpPr>
          <p:grpSpPr>
            <a:xfrm>
              <a:off x="0" y="0"/>
              <a:ext cx="1901373" cy="6858000"/>
              <a:chOff x="-1" y="0"/>
              <a:chExt cx="1901373" cy="6858000"/>
            </a:xfrm>
          </p:grpSpPr>
          <p:pic>
            <p:nvPicPr>
              <p:cNvPr id="8" name="그림 개체 틀 6">
                <a:extLst>
                  <a:ext uri="{FF2B5EF4-FFF2-40B4-BE49-F238E27FC236}">
                    <a16:creationId xmlns:a16="http://schemas.microsoft.com/office/drawing/2014/main" id="{C94359C7-D326-9951-547E-DD5FCFFE22F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10871" r="79347"/>
              <a:stretch/>
            </p:blipFill>
            <p:spPr>
              <a:xfrm>
                <a:off x="-1" y="0"/>
                <a:ext cx="1524000" cy="6857107"/>
              </a:xfrm>
              <a:prstGeom prst="rect">
                <a:avLst/>
              </a:prstGeom>
              <a:effectLst/>
            </p:spPr>
          </p:pic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302366A1-E536-3CCC-AFC2-11F27AA059CE}"/>
                  </a:ext>
                </a:extLst>
              </p:cNvPr>
              <p:cNvGrpSpPr/>
              <p:nvPr/>
            </p:nvGrpSpPr>
            <p:grpSpPr>
              <a:xfrm>
                <a:off x="0" y="0"/>
                <a:ext cx="1901372" cy="6858000"/>
                <a:chOff x="1098272" y="133285"/>
                <a:chExt cx="1901372" cy="6858000"/>
              </a:xfrm>
            </p:grpSpPr>
            <p:sp>
              <p:nvSpPr>
                <p:cNvPr id="10" name="사각형: 둥근 모서리 9">
                  <a:extLst>
                    <a:ext uri="{FF2B5EF4-FFF2-40B4-BE49-F238E27FC236}">
                      <a16:creationId xmlns:a16="http://schemas.microsoft.com/office/drawing/2014/main" id="{9AF193F2-7090-380E-EBD2-E5836B8050FE}"/>
                    </a:ext>
                  </a:extLst>
                </p:cNvPr>
                <p:cNvSpPr/>
                <p:nvPr/>
              </p:nvSpPr>
              <p:spPr>
                <a:xfrm>
                  <a:off x="1098272" y="133285"/>
                  <a:ext cx="1523999" cy="6858000"/>
                </a:xfrm>
                <a:prstGeom prst="roundRect">
                  <a:avLst>
                    <a:gd name="adj" fmla="val 0"/>
                  </a:avLst>
                </a:prstGeom>
                <a:solidFill>
                  <a:srgbClr val="44546A">
                    <a:alpha val="74000"/>
                  </a:srgbClr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직사각형 10">
                  <a:extLst>
                    <a:ext uri="{FF2B5EF4-FFF2-40B4-BE49-F238E27FC236}">
                      <a16:creationId xmlns:a16="http://schemas.microsoft.com/office/drawing/2014/main" id="{5FB99EB4-A1E9-BF1E-8796-4A6EA52A8225}"/>
                    </a:ext>
                  </a:extLst>
                </p:cNvPr>
                <p:cNvSpPr/>
                <p:nvPr/>
              </p:nvSpPr>
              <p:spPr>
                <a:xfrm>
                  <a:off x="1098274" y="484622"/>
                  <a:ext cx="1901370" cy="464457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FB23F40-C579-AA1B-782C-50EE5B5C8882}"/>
                </a:ext>
              </a:extLst>
            </p:cNvPr>
            <p:cNvSpPr txBox="1"/>
            <p:nvPr/>
          </p:nvSpPr>
          <p:spPr>
            <a:xfrm>
              <a:off x="2017486" y="350444"/>
              <a:ext cx="307167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2">
                      <a:lumMod val="25000"/>
                    </a:schemeClr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Motor </a:t>
              </a:r>
              <a:r>
                <a:rPr lang="en-US" altLang="ko-KR" sz="2400" b="1" dirty="0">
                  <a:solidFill>
                    <a:schemeClr val="bg2">
                      <a:lumMod val="25000"/>
                    </a:schemeClr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: DC Motor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F66B693-7784-FC39-9C44-F7FA3A84AB27}"/>
                </a:ext>
              </a:extLst>
            </p:cNvPr>
            <p:cNvSpPr txBox="1"/>
            <p:nvPr/>
          </p:nvSpPr>
          <p:spPr>
            <a:xfrm>
              <a:off x="0" y="749027"/>
              <a:ext cx="12192000" cy="7489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267" b="1" spc="-100" dirty="0">
                  <a:solidFill>
                    <a:srgbClr val="003FBC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DC </a:t>
              </a:r>
              <a:r>
                <a:rPr lang="ko-KR" altLang="en-US" sz="4267" b="1" spc="-100" dirty="0">
                  <a:solidFill>
                    <a:srgbClr val="003FBC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모터 내부 구조</a:t>
              </a:r>
            </a:p>
          </p:txBody>
        </p: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8BFD1756-C861-86AD-F722-E0BCB4D051C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41774" y="1546101"/>
              <a:ext cx="670845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56837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C79F620-23BF-46C7-A7F6-0DF922EDC84D}"/>
              </a:ext>
            </a:extLst>
          </p:cNvPr>
          <p:cNvSpPr txBox="1"/>
          <p:nvPr/>
        </p:nvSpPr>
        <p:spPr>
          <a:xfrm>
            <a:off x="2" y="1908181"/>
            <a:ext cx="12191999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DC </a:t>
            </a:r>
            <a:r>
              <a:rPr lang="ko-KR" altLang="en-US" sz="3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모터의 속도와 방향을</a:t>
            </a:r>
            <a:endParaRPr lang="en-US" altLang="ko-KR" sz="3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3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실시간으로 변경하고 싶다면</a:t>
            </a:r>
            <a:r>
              <a:rPr lang="en-US" altLang="ko-KR" sz="3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?</a:t>
            </a:r>
            <a:endParaRPr lang="ko-KR" altLang="en-US" sz="3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18E221-61DA-425B-92A9-8FFDE02C6C8B}"/>
              </a:ext>
            </a:extLst>
          </p:cNvPr>
          <p:cNvSpPr txBox="1"/>
          <p:nvPr/>
        </p:nvSpPr>
        <p:spPr>
          <a:xfrm>
            <a:off x="2" y="3271147"/>
            <a:ext cx="12191999" cy="16829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b="1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모터 드라이버를 이용</a:t>
            </a:r>
            <a:r>
              <a:rPr lang="en-US" altLang="ko-KR" sz="2400" b="1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!!</a:t>
            </a:r>
          </a:p>
          <a:p>
            <a:pPr algn="ctr">
              <a:lnSpc>
                <a:spcPct val="150000"/>
              </a:lnSpc>
            </a:pP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모터 드라이버를 이용하면 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DC 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모터의 방향과 속도를</a:t>
            </a:r>
            <a:endParaRPr lang="en-US" altLang="ko-KR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실시간으로 제어할 수 있음</a:t>
            </a:r>
            <a:endParaRPr lang="en-US" altLang="ko-KR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92F26887-28D7-9FC1-7708-C7BEBA66A5AD}"/>
              </a:ext>
            </a:extLst>
          </p:cNvPr>
          <p:cNvGrpSpPr/>
          <p:nvPr/>
        </p:nvGrpSpPr>
        <p:grpSpPr>
          <a:xfrm>
            <a:off x="-2" y="0"/>
            <a:ext cx="12192000" cy="6858000"/>
            <a:chOff x="-2" y="0"/>
            <a:chExt cx="12192000" cy="6858000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C749084D-6FE4-79D2-50EE-9E229B585CD3}"/>
                </a:ext>
              </a:extLst>
            </p:cNvPr>
            <p:cNvGrpSpPr/>
            <p:nvPr/>
          </p:nvGrpSpPr>
          <p:grpSpPr>
            <a:xfrm>
              <a:off x="-2" y="0"/>
              <a:ext cx="1901373" cy="6858000"/>
              <a:chOff x="-1" y="0"/>
              <a:chExt cx="1901373" cy="6858000"/>
            </a:xfrm>
          </p:grpSpPr>
          <p:pic>
            <p:nvPicPr>
              <p:cNvPr id="16" name="그림 개체 틀 6">
                <a:extLst>
                  <a:ext uri="{FF2B5EF4-FFF2-40B4-BE49-F238E27FC236}">
                    <a16:creationId xmlns:a16="http://schemas.microsoft.com/office/drawing/2014/main" id="{12ABD013-F26F-C0EC-9DE6-CB5711B05F9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10871" r="79347"/>
              <a:stretch/>
            </p:blipFill>
            <p:spPr>
              <a:xfrm>
                <a:off x="-1" y="0"/>
                <a:ext cx="1524000" cy="6857107"/>
              </a:xfrm>
              <a:prstGeom prst="rect">
                <a:avLst/>
              </a:prstGeom>
              <a:effectLst/>
            </p:spPr>
          </p:pic>
          <p:grpSp>
            <p:nvGrpSpPr>
              <p:cNvPr id="17" name="그룹 16">
                <a:extLst>
                  <a:ext uri="{FF2B5EF4-FFF2-40B4-BE49-F238E27FC236}">
                    <a16:creationId xmlns:a16="http://schemas.microsoft.com/office/drawing/2014/main" id="{0B8778AF-BB66-E4BD-F638-A71E696DF5D6}"/>
                  </a:ext>
                </a:extLst>
              </p:cNvPr>
              <p:cNvGrpSpPr/>
              <p:nvPr/>
            </p:nvGrpSpPr>
            <p:grpSpPr>
              <a:xfrm>
                <a:off x="0" y="0"/>
                <a:ext cx="1901372" cy="6858000"/>
                <a:chOff x="1098272" y="133285"/>
                <a:chExt cx="1901372" cy="6858000"/>
              </a:xfrm>
            </p:grpSpPr>
            <p:sp>
              <p:nvSpPr>
                <p:cNvPr id="18" name="사각형: 둥근 모서리 17">
                  <a:extLst>
                    <a:ext uri="{FF2B5EF4-FFF2-40B4-BE49-F238E27FC236}">
                      <a16:creationId xmlns:a16="http://schemas.microsoft.com/office/drawing/2014/main" id="{30C65F25-ABB5-94F1-5F12-39B511C6847B}"/>
                    </a:ext>
                  </a:extLst>
                </p:cNvPr>
                <p:cNvSpPr/>
                <p:nvPr/>
              </p:nvSpPr>
              <p:spPr>
                <a:xfrm>
                  <a:off x="1098272" y="133285"/>
                  <a:ext cx="1523999" cy="6858000"/>
                </a:xfrm>
                <a:prstGeom prst="roundRect">
                  <a:avLst>
                    <a:gd name="adj" fmla="val 0"/>
                  </a:avLst>
                </a:prstGeom>
                <a:solidFill>
                  <a:srgbClr val="44546A">
                    <a:alpha val="74000"/>
                  </a:srgbClr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직사각형 18">
                  <a:extLst>
                    <a:ext uri="{FF2B5EF4-FFF2-40B4-BE49-F238E27FC236}">
                      <a16:creationId xmlns:a16="http://schemas.microsoft.com/office/drawing/2014/main" id="{C82E2ED0-57A5-26E9-6172-F3FB221E1DA0}"/>
                    </a:ext>
                  </a:extLst>
                </p:cNvPr>
                <p:cNvSpPr/>
                <p:nvPr/>
              </p:nvSpPr>
              <p:spPr>
                <a:xfrm>
                  <a:off x="1098274" y="484622"/>
                  <a:ext cx="1901370" cy="464457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7E07163-130E-4B68-D83F-D73729A6CF91}"/>
                </a:ext>
              </a:extLst>
            </p:cNvPr>
            <p:cNvSpPr txBox="1"/>
            <p:nvPr/>
          </p:nvSpPr>
          <p:spPr>
            <a:xfrm>
              <a:off x="2017484" y="350444"/>
              <a:ext cx="307167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2">
                      <a:lumMod val="25000"/>
                    </a:schemeClr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Motor </a:t>
              </a:r>
              <a:r>
                <a:rPr lang="en-US" altLang="ko-KR" sz="2400" b="1" dirty="0">
                  <a:solidFill>
                    <a:schemeClr val="bg2">
                      <a:lumMod val="25000"/>
                    </a:schemeClr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: DC Motor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04EC180-3C9A-C8DA-1AC5-A5A5D50EEFEC}"/>
                </a:ext>
              </a:extLst>
            </p:cNvPr>
            <p:cNvSpPr txBox="1"/>
            <p:nvPr/>
          </p:nvSpPr>
          <p:spPr>
            <a:xfrm>
              <a:off x="-2" y="749027"/>
              <a:ext cx="12192000" cy="7489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267" b="1" spc="-100" dirty="0">
                  <a:solidFill>
                    <a:srgbClr val="003FBC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DC </a:t>
              </a:r>
              <a:r>
                <a:rPr lang="ko-KR" altLang="en-US" sz="4267" b="1" spc="-100" dirty="0">
                  <a:solidFill>
                    <a:srgbClr val="003FBC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모터 사용 방법</a:t>
              </a:r>
            </a:p>
          </p:txBody>
        </p: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DF4576DD-D058-7741-DFD1-CB59804C7D0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41772" y="1546101"/>
              <a:ext cx="670845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358592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BDB883B-E1F0-4471-ADF8-44073ED11742}"/>
              </a:ext>
            </a:extLst>
          </p:cNvPr>
          <p:cNvSpPr txBox="1"/>
          <p:nvPr/>
        </p:nvSpPr>
        <p:spPr>
          <a:xfrm>
            <a:off x="2" y="3474347"/>
            <a:ext cx="12191999" cy="1042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무한정 회전 가능한 일반 모터와 달리 회전 반경이 정해져 있음</a:t>
            </a:r>
            <a:endParaRPr lang="en-US" altLang="ko-KR" sz="2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대부분의 </a:t>
            </a:r>
            <a:r>
              <a:rPr lang="ko-KR" altLang="en-US" sz="2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서보</a:t>
            </a:r>
            <a:r>
              <a:rPr lang="ko-KR" altLang="en-US" sz="2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모터의 경우 일반적으로 </a:t>
            </a:r>
            <a:r>
              <a:rPr lang="en-US" altLang="ko-KR" sz="2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0~180</a:t>
            </a:r>
            <a:r>
              <a:rPr lang="ko-KR" altLang="en-US" sz="2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도 범위의 회전각을 가짐 </a:t>
            </a:r>
            <a:endParaRPr lang="en-US" altLang="ko-KR" sz="2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1163AEF-9F72-4783-AB67-065646B065DD}"/>
              </a:ext>
            </a:extLst>
          </p:cNvPr>
          <p:cNvSpPr txBox="1"/>
          <p:nvPr/>
        </p:nvSpPr>
        <p:spPr>
          <a:xfrm>
            <a:off x="2" y="2097027"/>
            <a:ext cx="12191999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각도</a:t>
            </a:r>
            <a:r>
              <a:rPr lang="ko-KR" altLang="en-US" sz="3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제어할 수 있는 모터</a:t>
            </a:r>
          </a:p>
        </p:txBody>
      </p:sp>
      <p:pic>
        <p:nvPicPr>
          <p:cNvPr id="3074" name="Picture 2" descr="ìë³´ëª¨í°ì ëí ì´ë¯¸ì§ ê²ìê²°ê³¼">
            <a:extLst>
              <a:ext uri="{FF2B5EF4-FFF2-40B4-BE49-F238E27FC236}">
                <a16:creationId xmlns:a16="http://schemas.microsoft.com/office/drawing/2014/main" id="{3B1C31C0-A5EB-4066-A78B-253976517A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1567" y="4707627"/>
            <a:ext cx="2537395" cy="1917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ìë³´ëª¨í°ì ëí ì´ë¯¸ì§ ê²ìê²°ê³¼">
            <a:extLst>
              <a:ext uri="{FF2B5EF4-FFF2-40B4-BE49-F238E27FC236}">
                <a16:creationId xmlns:a16="http://schemas.microsoft.com/office/drawing/2014/main" id="{0838ED91-D3A7-4B49-8A38-9A15F5A0E1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0970" y="4536756"/>
            <a:ext cx="2200216" cy="2151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900D2201-31EA-0A13-CFA0-D6FCB785E0E0}"/>
              </a:ext>
            </a:extLst>
          </p:cNvPr>
          <p:cNvGrpSpPr/>
          <p:nvPr/>
        </p:nvGrpSpPr>
        <p:grpSpPr>
          <a:xfrm>
            <a:off x="-2" y="0"/>
            <a:ext cx="12192000" cy="6858000"/>
            <a:chOff x="-2" y="0"/>
            <a:chExt cx="12192000" cy="6858000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0B5587DF-BC4C-2CD5-F1B0-688DF173C0CE}"/>
                </a:ext>
              </a:extLst>
            </p:cNvPr>
            <p:cNvGrpSpPr/>
            <p:nvPr/>
          </p:nvGrpSpPr>
          <p:grpSpPr>
            <a:xfrm>
              <a:off x="-2" y="0"/>
              <a:ext cx="1901373" cy="6858000"/>
              <a:chOff x="-1" y="0"/>
              <a:chExt cx="1901373" cy="6858000"/>
            </a:xfrm>
          </p:grpSpPr>
          <p:pic>
            <p:nvPicPr>
              <p:cNvPr id="11" name="그림 개체 틀 6">
                <a:extLst>
                  <a:ext uri="{FF2B5EF4-FFF2-40B4-BE49-F238E27FC236}">
                    <a16:creationId xmlns:a16="http://schemas.microsoft.com/office/drawing/2014/main" id="{FD2D6DD6-DE17-7313-C5E9-5ECDF9E078B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10871" r="79347"/>
              <a:stretch/>
            </p:blipFill>
            <p:spPr>
              <a:xfrm>
                <a:off x="-1" y="0"/>
                <a:ext cx="1524000" cy="6857107"/>
              </a:xfrm>
              <a:prstGeom prst="rect">
                <a:avLst/>
              </a:prstGeom>
              <a:effectLst/>
            </p:spPr>
          </p:pic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737528D6-CE2B-8425-E224-8E292B33510C}"/>
                  </a:ext>
                </a:extLst>
              </p:cNvPr>
              <p:cNvGrpSpPr/>
              <p:nvPr/>
            </p:nvGrpSpPr>
            <p:grpSpPr>
              <a:xfrm>
                <a:off x="0" y="0"/>
                <a:ext cx="1901372" cy="6858000"/>
                <a:chOff x="1098272" y="133285"/>
                <a:chExt cx="1901372" cy="6858000"/>
              </a:xfrm>
            </p:grpSpPr>
            <p:sp>
              <p:nvSpPr>
                <p:cNvPr id="14" name="사각형: 둥근 모서리 13">
                  <a:extLst>
                    <a:ext uri="{FF2B5EF4-FFF2-40B4-BE49-F238E27FC236}">
                      <a16:creationId xmlns:a16="http://schemas.microsoft.com/office/drawing/2014/main" id="{2D85F1B8-3723-CEC1-C2E1-C23BFC745278}"/>
                    </a:ext>
                  </a:extLst>
                </p:cNvPr>
                <p:cNvSpPr/>
                <p:nvPr/>
              </p:nvSpPr>
              <p:spPr>
                <a:xfrm>
                  <a:off x="1098272" y="133285"/>
                  <a:ext cx="1523999" cy="6858000"/>
                </a:xfrm>
                <a:prstGeom prst="roundRect">
                  <a:avLst>
                    <a:gd name="adj" fmla="val 0"/>
                  </a:avLst>
                </a:prstGeom>
                <a:solidFill>
                  <a:srgbClr val="44546A">
                    <a:alpha val="74000"/>
                  </a:srgbClr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5" name="직사각형 14">
                  <a:extLst>
                    <a:ext uri="{FF2B5EF4-FFF2-40B4-BE49-F238E27FC236}">
                      <a16:creationId xmlns:a16="http://schemas.microsoft.com/office/drawing/2014/main" id="{4114D262-28F9-2C9F-4E51-2ADD57FAB371}"/>
                    </a:ext>
                  </a:extLst>
                </p:cNvPr>
                <p:cNvSpPr/>
                <p:nvPr/>
              </p:nvSpPr>
              <p:spPr>
                <a:xfrm>
                  <a:off x="1098274" y="484622"/>
                  <a:ext cx="1901370" cy="464457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D2C8FC9-0BBD-E368-DF4A-96779D4B86D4}"/>
                </a:ext>
              </a:extLst>
            </p:cNvPr>
            <p:cNvSpPr txBox="1"/>
            <p:nvPr/>
          </p:nvSpPr>
          <p:spPr>
            <a:xfrm>
              <a:off x="2017484" y="350444"/>
              <a:ext cx="341952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2">
                      <a:lumMod val="25000"/>
                    </a:schemeClr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Motor </a:t>
              </a:r>
              <a:r>
                <a:rPr lang="en-US" altLang="ko-KR" sz="2400" b="1" dirty="0">
                  <a:solidFill>
                    <a:schemeClr val="bg2">
                      <a:lumMod val="25000"/>
                    </a:schemeClr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: Servo Motor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8D76350-527D-37D4-70ED-AC9633AFEECD}"/>
                </a:ext>
              </a:extLst>
            </p:cNvPr>
            <p:cNvSpPr txBox="1"/>
            <p:nvPr/>
          </p:nvSpPr>
          <p:spPr>
            <a:xfrm>
              <a:off x="-2" y="749027"/>
              <a:ext cx="12192000" cy="7489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4267" b="1" spc="-100" dirty="0" err="1">
                  <a:solidFill>
                    <a:srgbClr val="003FBC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서보</a:t>
              </a:r>
              <a:r>
                <a:rPr lang="en-US" altLang="ko-KR" sz="4267" b="1" spc="-100" dirty="0">
                  <a:solidFill>
                    <a:srgbClr val="003FBC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r>
                <a:rPr lang="ko-KR" altLang="en-US" sz="4267" b="1" spc="-100" dirty="0" err="1">
                  <a:solidFill>
                    <a:srgbClr val="003FBC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모터란</a:t>
              </a:r>
              <a:r>
                <a:rPr lang="en-US" altLang="ko-KR" sz="4267" b="1" spc="-100" dirty="0">
                  <a:solidFill>
                    <a:srgbClr val="003FBC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?</a:t>
              </a:r>
              <a:endParaRPr lang="ko-KR" altLang="en-US" sz="4267" b="1" spc="-100" dirty="0">
                <a:solidFill>
                  <a:srgbClr val="003FB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4103BACC-089A-C4FF-4C72-92B22AE6669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41772" y="1546101"/>
              <a:ext cx="670845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951531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635EB53F-551E-4329-B613-6D43A4E3407F}"/>
              </a:ext>
            </a:extLst>
          </p:cNvPr>
          <p:cNvGrpSpPr/>
          <p:nvPr/>
        </p:nvGrpSpPr>
        <p:grpSpPr>
          <a:xfrm>
            <a:off x="1665606" y="4966974"/>
            <a:ext cx="4948273" cy="1841545"/>
            <a:chOff x="330200" y="1995489"/>
            <a:chExt cx="4939613" cy="1838322"/>
          </a:xfrm>
        </p:grpSpPr>
        <p:pic>
          <p:nvPicPr>
            <p:cNvPr id="5122" name="Picture 2" descr="ìë³´ëª¨í° ì ì ëí ì´ë¯¸ì§ ê²ìê²°ê³¼">
              <a:extLst>
                <a:ext uri="{FF2B5EF4-FFF2-40B4-BE49-F238E27FC236}">
                  <a16:creationId xmlns:a16="http://schemas.microsoft.com/office/drawing/2014/main" id="{0FFDD8F9-AAE4-4E40-89E8-0594A2C781E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0200" y="1995489"/>
              <a:ext cx="4939613" cy="18383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523704DD-A7AE-42A1-9627-027261847499}"/>
                </a:ext>
              </a:extLst>
            </p:cNvPr>
            <p:cNvSpPr/>
            <p:nvPr/>
          </p:nvSpPr>
          <p:spPr>
            <a:xfrm>
              <a:off x="3670683" y="3136900"/>
              <a:ext cx="1599129" cy="3175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A5233562-9C8E-4C69-8A97-8886C3A29748}"/>
              </a:ext>
            </a:extLst>
          </p:cNvPr>
          <p:cNvSpPr txBox="1"/>
          <p:nvPr/>
        </p:nvSpPr>
        <p:spPr>
          <a:xfrm>
            <a:off x="6613878" y="6043711"/>
            <a:ext cx="3928063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133" b="1" dirty="0"/>
              <a:t>PWM</a:t>
            </a:r>
            <a:r>
              <a:rPr lang="ko-KR" altLang="en-US" sz="2133" b="1" dirty="0"/>
              <a:t>을 이용하여 각도를 제어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91AA5A5-C6DB-4AAF-A16B-6BE085ADEBB9}"/>
              </a:ext>
            </a:extLst>
          </p:cNvPr>
          <p:cNvSpPr txBox="1"/>
          <p:nvPr/>
        </p:nvSpPr>
        <p:spPr>
          <a:xfrm>
            <a:off x="2" y="2097027"/>
            <a:ext cx="12191999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sz="3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개의 단자 </a:t>
            </a:r>
            <a:r>
              <a:rPr lang="en-US" altLang="ko-KR" sz="3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3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검은색</a:t>
            </a:r>
            <a:r>
              <a:rPr lang="en-US" altLang="ko-KR" sz="3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3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붉은색</a:t>
            </a:r>
            <a:r>
              <a:rPr lang="en-US" altLang="ko-KR" sz="3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3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황색</a:t>
            </a:r>
            <a:r>
              <a:rPr lang="en-US" altLang="ko-KR" sz="3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r>
              <a:rPr lang="ko-KR" altLang="en-US" sz="3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 존재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5C10EDD-6A09-4E05-A4C5-034F17C8506A}"/>
              </a:ext>
            </a:extLst>
          </p:cNvPr>
          <p:cNvSpPr txBox="1"/>
          <p:nvPr/>
        </p:nvSpPr>
        <p:spPr>
          <a:xfrm>
            <a:off x="2" y="3474347"/>
            <a:ext cx="12191999" cy="1042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붉은색 선은 </a:t>
            </a:r>
            <a:r>
              <a:rPr lang="en-US" altLang="ko-KR" sz="2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+</a:t>
            </a:r>
            <a:r>
              <a:rPr lang="ko-KR" altLang="en-US" sz="2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전원</a:t>
            </a:r>
            <a:r>
              <a:rPr lang="en-US" altLang="ko-KR" sz="2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2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검은색 선은 </a:t>
            </a:r>
            <a:r>
              <a:rPr lang="en-US" altLang="ko-KR" sz="2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–</a:t>
            </a:r>
            <a:r>
              <a:rPr lang="ko-KR" altLang="en-US" sz="2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전원에</a:t>
            </a:r>
            <a:r>
              <a:rPr lang="en-US" altLang="ko-KR" sz="2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2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연결하여 모터에 전기를 공급</a:t>
            </a:r>
            <a:endParaRPr lang="en-US" altLang="ko-KR" sz="2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노란색 선은 서보모터의 동작을 제어하는데 사용</a:t>
            </a:r>
            <a:endParaRPr lang="en-US" altLang="ko-KR" sz="2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667642B4-D5B7-A89A-16D8-9653DB58805E}"/>
              </a:ext>
            </a:extLst>
          </p:cNvPr>
          <p:cNvGrpSpPr/>
          <p:nvPr/>
        </p:nvGrpSpPr>
        <p:grpSpPr>
          <a:xfrm>
            <a:off x="-2" y="0"/>
            <a:ext cx="12192000" cy="6858000"/>
            <a:chOff x="-2" y="0"/>
            <a:chExt cx="12192000" cy="6858000"/>
          </a:xfrm>
        </p:grpSpPr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D0DB24DE-153E-3DDF-A855-8B7584344DC6}"/>
                </a:ext>
              </a:extLst>
            </p:cNvPr>
            <p:cNvGrpSpPr/>
            <p:nvPr/>
          </p:nvGrpSpPr>
          <p:grpSpPr>
            <a:xfrm>
              <a:off x="-2" y="0"/>
              <a:ext cx="1901373" cy="6858000"/>
              <a:chOff x="-1" y="0"/>
              <a:chExt cx="1901373" cy="6858000"/>
            </a:xfrm>
          </p:grpSpPr>
          <p:pic>
            <p:nvPicPr>
              <p:cNvPr id="24" name="그림 개체 틀 6">
                <a:extLst>
                  <a:ext uri="{FF2B5EF4-FFF2-40B4-BE49-F238E27FC236}">
                    <a16:creationId xmlns:a16="http://schemas.microsoft.com/office/drawing/2014/main" id="{9115B0E0-63FE-7726-BF0B-1E7DEF7B6DE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10871" r="79347"/>
              <a:stretch/>
            </p:blipFill>
            <p:spPr>
              <a:xfrm>
                <a:off x="-1" y="0"/>
                <a:ext cx="1524000" cy="6857107"/>
              </a:xfrm>
              <a:prstGeom prst="rect">
                <a:avLst/>
              </a:prstGeom>
              <a:effectLst/>
            </p:spPr>
          </p:pic>
          <p:grpSp>
            <p:nvGrpSpPr>
              <p:cNvPr id="25" name="그룹 24">
                <a:extLst>
                  <a:ext uri="{FF2B5EF4-FFF2-40B4-BE49-F238E27FC236}">
                    <a16:creationId xmlns:a16="http://schemas.microsoft.com/office/drawing/2014/main" id="{F8ADBEE7-AE1D-0ED7-A75D-0666B0EBE0D1}"/>
                  </a:ext>
                </a:extLst>
              </p:cNvPr>
              <p:cNvGrpSpPr/>
              <p:nvPr/>
            </p:nvGrpSpPr>
            <p:grpSpPr>
              <a:xfrm>
                <a:off x="0" y="0"/>
                <a:ext cx="1901372" cy="6858000"/>
                <a:chOff x="1098272" y="133285"/>
                <a:chExt cx="1901372" cy="6858000"/>
              </a:xfrm>
            </p:grpSpPr>
            <p:sp>
              <p:nvSpPr>
                <p:cNvPr id="26" name="사각형: 둥근 모서리 25">
                  <a:extLst>
                    <a:ext uri="{FF2B5EF4-FFF2-40B4-BE49-F238E27FC236}">
                      <a16:creationId xmlns:a16="http://schemas.microsoft.com/office/drawing/2014/main" id="{93CF2F0E-DC2B-D4B5-60B1-02B1E7A2B8DA}"/>
                    </a:ext>
                  </a:extLst>
                </p:cNvPr>
                <p:cNvSpPr/>
                <p:nvPr/>
              </p:nvSpPr>
              <p:spPr>
                <a:xfrm>
                  <a:off x="1098272" y="133285"/>
                  <a:ext cx="1523999" cy="6858000"/>
                </a:xfrm>
                <a:prstGeom prst="roundRect">
                  <a:avLst>
                    <a:gd name="adj" fmla="val 0"/>
                  </a:avLst>
                </a:prstGeom>
                <a:solidFill>
                  <a:srgbClr val="44546A">
                    <a:alpha val="74000"/>
                  </a:srgbClr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직사각형 26">
                  <a:extLst>
                    <a:ext uri="{FF2B5EF4-FFF2-40B4-BE49-F238E27FC236}">
                      <a16:creationId xmlns:a16="http://schemas.microsoft.com/office/drawing/2014/main" id="{BBF9E814-D092-2DA3-04DA-29DF6626EF25}"/>
                    </a:ext>
                  </a:extLst>
                </p:cNvPr>
                <p:cNvSpPr/>
                <p:nvPr/>
              </p:nvSpPr>
              <p:spPr>
                <a:xfrm>
                  <a:off x="1098274" y="484622"/>
                  <a:ext cx="1901370" cy="464457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CA52EFD-3EDB-DD5D-1D0C-20B540972ED5}"/>
                </a:ext>
              </a:extLst>
            </p:cNvPr>
            <p:cNvSpPr txBox="1"/>
            <p:nvPr/>
          </p:nvSpPr>
          <p:spPr>
            <a:xfrm>
              <a:off x="2017484" y="350444"/>
              <a:ext cx="341952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2">
                      <a:lumMod val="25000"/>
                    </a:schemeClr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Motor </a:t>
              </a:r>
              <a:r>
                <a:rPr lang="en-US" altLang="ko-KR" sz="2400" b="1" dirty="0">
                  <a:solidFill>
                    <a:schemeClr val="bg2">
                      <a:lumMod val="25000"/>
                    </a:schemeClr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: Servo Motor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CD3784B-B672-C8E3-C48D-E2769876A304}"/>
                </a:ext>
              </a:extLst>
            </p:cNvPr>
            <p:cNvSpPr txBox="1"/>
            <p:nvPr/>
          </p:nvSpPr>
          <p:spPr>
            <a:xfrm>
              <a:off x="-2" y="749027"/>
              <a:ext cx="12192000" cy="7489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4267" b="1" spc="-100" dirty="0" err="1">
                  <a:solidFill>
                    <a:srgbClr val="003FBC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서보</a:t>
              </a:r>
              <a:r>
                <a:rPr lang="en-US" altLang="ko-KR" sz="4267" b="1" spc="-100" dirty="0">
                  <a:solidFill>
                    <a:srgbClr val="003FBC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r>
                <a:rPr lang="ko-KR" altLang="en-US" sz="4267" b="1" spc="-100" dirty="0" err="1">
                  <a:solidFill>
                    <a:srgbClr val="003FBC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모터란</a:t>
              </a:r>
              <a:r>
                <a:rPr lang="en-US" altLang="ko-KR" sz="4267" b="1" spc="-100" dirty="0">
                  <a:solidFill>
                    <a:srgbClr val="003FBC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?</a:t>
              </a:r>
              <a:endParaRPr lang="ko-KR" altLang="en-US" sz="4267" b="1" spc="-100" dirty="0">
                <a:solidFill>
                  <a:srgbClr val="003FB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B5526AA6-6E26-7324-FEE9-11DDAD4982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41772" y="1546101"/>
              <a:ext cx="670845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003151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BDB883B-E1F0-4471-ADF8-44073ED11742}"/>
              </a:ext>
            </a:extLst>
          </p:cNvPr>
          <p:cNvSpPr txBox="1"/>
          <p:nvPr/>
        </p:nvSpPr>
        <p:spPr>
          <a:xfrm>
            <a:off x="2" y="3169547"/>
            <a:ext cx="12191999" cy="1550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DC</a:t>
            </a:r>
            <a:r>
              <a:rPr lang="ko-KR" altLang="en-US" sz="2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모터 같은 모터는 제어 장치 없이 단순히 전류를 이용하여</a:t>
            </a:r>
            <a:endParaRPr lang="en-US" altLang="ko-KR" sz="2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구동 가능하지만</a:t>
            </a:r>
            <a:r>
              <a:rPr lang="en-US" altLang="ko-KR" sz="2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  <a:r>
              <a:rPr lang="ko-KR" altLang="en-US" sz="2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모터 드라이버를 사용하면 </a:t>
            </a:r>
            <a:endParaRPr lang="en-US" altLang="ko-KR" sz="2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토크 제어</a:t>
            </a:r>
            <a:r>
              <a:rPr lang="en-US" altLang="ko-KR" sz="2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2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속도 제어</a:t>
            </a:r>
            <a:r>
              <a:rPr lang="en-US" altLang="ko-KR" sz="2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2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위치 제어 등을 정확하게 할 수 있음</a:t>
            </a:r>
            <a:endParaRPr lang="en-US" altLang="ko-KR" sz="2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1163AEF-9F72-4783-AB67-065646B065DD}"/>
              </a:ext>
            </a:extLst>
          </p:cNvPr>
          <p:cNvSpPr txBox="1"/>
          <p:nvPr/>
        </p:nvSpPr>
        <p:spPr>
          <a:xfrm>
            <a:off x="2" y="2097027"/>
            <a:ext cx="12191999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모터를 제어하는 전자 제어 장치</a:t>
            </a:r>
          </a:p>
        </p:txBody>
      </p:sp>
      <p:pic>
        <p:nvPicPr>
          <p:cNvPr id="16386" name="Picture 2" descr="ëª¨í° ëë¼ì´ë² ëì ëí ì´ë¯¸ì§ ê²ìê²°ê³¼">
            <a:extLst>
              <a:ext uri="{FF2B5EF4-FFF2-40B4-BE49-F238E27FC236}">
                <a16:creationId xmlns:a16="http://schemas.microsoft.com/office/drawing/2014/main" id="{495F1D2B-3AC8-4CE5-814D-7DD694E618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3488" y="4772026"/>
            <a:ext cx="1947333" cy="1947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 descr="ëª¨í° ëë¼ì´ë² ëì ëí ì´ë¯¸ì§ ê²ìê²°ê³¼">
            <a:extLst>
              <a:ext uri="{FF2B5EF4-FFF2-40B4-BE49-F238E27FC236}">
                <a16:creationId xmlns:a16="http://schemas.microsoft.com/office/drawing/2014/main" id="{E2D4CA8A-B7D5-481C-9039-4BB5DD6438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9192" y="4633384"/>
            <a:ext cx="2224616" cy="2224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0" name="Picture 6" descr="ì¤í ëª¨í° ëë¼ì´ë²ì ëí ì´ë¯¸ì§ ê²ìê²°ê³¼">
            <a:extLst>
              <a:ext uri="{FF2B5EF4-FFF2-40B4-BE49-F238E27FC236}">
                <a16:creationId xmlns:a16="http://schemas.microsoft.com/office/drawing/2014/main" id="{97B1215D-71F3-41B3-B4AD-5D7CF1A339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2177" y="4692651"/>
            <a:ext cx="2106083" cy="2106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04E276D5-C79F-1160-A515-DE27744703CA}"/>
              </a:ext>
            </a:extLst>
          </p:cNvPr>
          <p:cNvGrpSpPr/>
          <p:nvPr/>
        </p:nvGrpSpPr>
        <p:grpSpPr>
          <a:xfrm>
            <a:off x="-2" y="0"/>
            <a:ext cx="12192000" cy="6858000"/>
            <a:chOff x="-2" y="0"/>
            <a:chExt cx="12192000" cy="6858000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BFD959C4-57D3-8454-0DAB-1120728070E9}"/>
                </a:ext>
              </a:extLst>
            </p:cNvPr>
            <p:cNvGrpSpPr/>
            <p:nvPr/>
          </p:nvGrpSpPr>
          <p:grpSpPr>
            <a:xfrm>
              <a:off x="-2" y="0"/>
              <a:ext cx="1901373" cy="6858000"/>
              <a:chOff x="-1" y="0"/>
              <a:chExt cx="1901373" cy="6858000"/>
            </a:xfrm>
          </p:grpSpPr>
          <p:pic>
            <p:nvPicPr>
              <p:cNvPr id="21" name="그림 개체 틀 6">
                <a:extLst>
                  <a:ext uri="{FF2B5EF4-FFF2-40B4-BE49-F238E27FC236}">
                    <a16:creationId xmlns:a16="http://schemas.microsoft.com/office/drawing/2014/main" id="{7AB1D281-73DA-48D2-B897-B36C6518371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10871" r="79347"/>
              <a:stretch/>
            </p:blipFill>
            <p:spPr>
              <a:xfrm>
                <a:off x="-1" y="0"/>
                <a:ext cx="1524000" cy="6857107"/>
              </a:xfrm>
              <a:prstGeom prst="rect">
                <a:avLst/>
              </a:prstGeom>
              <a:effectLst/>
            </p:spPr>
          </p:pic>
          <p:grpSp>
            <p:nvGrpSpPr>
              <p:cNvPr id="22" name="그룹 21">
                <a:extLst>
                  <a:ext uri="{FF2B5EF4-FFF2-40B4-BE49-F238E27FC236}">
                    <a16:creationId xmlns:a16="http://schemas.microsoft.com/office/drawing/2014/main" id="{F1FD98EC-5560-694E-4B5E-3F0C401C863F}"/>
                  </a:ext>
                </a:extLst>
              </p:cNvPr>
              <p:cNvGrpSpPr/>
              <p:nvPr/>
            </p:nvGrpSpPr>
            <p:grpSpPr>
              <a:xfrm>
                <a:off x="0" y="0"/>
                <a:ext cx="1901372" cy="6858000"/>
                <a:chOff x="1098272" y="133285"/>
                <a:chExt cx="1901372" cy="6858000"/>
              </a:xfrm>
            </p:grpSpPr>
            <p:sp>
              <p:nvSpPr>
                <p:cNvPr id="23" name="사각형: 둥근 모서리 22">
                  <a:extLst>
                    <a:ext uri="{FF2B5EF4-FFF2-40B4-BE49-F238E27FC236}">
                      <a16:creationId xmlns:a16="http://schemas.microsoft.com/office/drawing/2014/main" id="{EAA8E71B-1692-66E2-AFD9-815802995B22}"/>
                    </a:ext>
                  </a:extLst>
                </p:cNvPr>
                <p:cNvSpPr/>
                <p:nvPr/>
              </p:nvSpPr>
              <p:spPr>
                <a:xfrm>
                  <a:off x="1098272" y="133285"/>
                  <a:ext cx="1523999" cy="6858000"/>
                </a:xfrm>
                <a:prstGeom prst="roundRect">
                  <a:avLst>
                    <a:gd name="adj" fmla="val 0"/>
                  </a:avLst>
                </a:prstGeom>
                <a:solidFill>
                  <a:srgbClr val="44546A">
                    <a:alpha val="74000"/>
                  </a:srgbClr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직사각형 23">
                  <a:extLst>
                    <a:ext uri="{FF2B5EF4-FFF2-40B4-BE49-F238E27FC236}">
                      <a16:creationId xmlns:a16="http://schemas.microsoft.com/office/drawing/2014/main" id="{BAA557C8-937C-95E9-7697-AE043094186D}"/>
                    </a:ext>
                  </a:extLst>
                </p:cNvPr>
                <p:cNvSpPr/>
                <p:nvPr/>
              </p:nvSpPr>
              <p:spPr>
                <a:xfrm>
                  <a:off x="1098274" y="484622"/>
                  <a:ext cx="1901370" cy="464457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A8561A2-3479-79DB-5332-E2B5DF3CF1BA}"/>
                </a:ext>
              </a:extLst>
            </p:cNvPr>
            <p:cNvSpPr txBox="1"/>
            <p:nvPr/>
          </p:nvSpPr>
          <p:spPr>
            <a:xfrm>
              <a:off x="2017484" y="350444"/>
              <a:ext cx="345479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2">
                      <a:lumMod val="25000"/>
                    </a:schemeClr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Motor </a:t>
              </a:r>
              <a:r>
                <a:rPr lang="en-US" altLang="ko-KR" sz="2400" b="1" dirty="0">
                  <a:solidFill>
                    <a:schemeClr val="bg2">
                      <a:lumMod val="25000"/>
                    </a:schemeClr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: Motor Driver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2CA1FB8-0807-5933-FFFE-E0D35EF2640F}"/>
                </a:ext>
              </a:extLst>
            </p:cNvPr>
            <p:cNvSpPr txBox="1"/>
            <p:nvPr/>
          </p:nvSpPr>
          <p:spPr>
            <a:xfrm>
              <a:off x="-2" y="749027"/>
              <a:ext cx="12192000" cy="7489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4267" b="1" spc="-100" dirty="0">
                  <a:solidFill>
                    <a:srgbClr val="003FBC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모터 드라이버란</a:t>
              </a:r>
              <a:r>
                <a:rPr lang="en-US" altLang="ko-KR" sz="4267" b="1" spc="-100" dirty="0">
                  <a:solidFill>
                    <a:srgbClr val="003FBC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?</a:t>
              </a:r>
              <a:endParaRPr lang="ko-KR" altLang="en-US" sz="4267" b="1" spc="-100" dirty="0">
                <a:solidFill>
                  <a:srgbClr val="003FB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DFBAEE8C-519D-8D8D-D957-F147C65720C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41772" y="1546101"/>
              <a:ext cx="670845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486009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개체 틀 6">
            <a:extLst>
              <a:ext uri="{FF2B5EF4-FFF2-40B4-BE49-F238E27FC236}">
                <a16:creationId xmlns:a16="http://schemas.microsoft.com/office/drawing/2014/main" id="{E7942C3C-D6CB-4144-942A-1C099D6161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872" r="10872"/>
          <a:stretch/>
        </p:blipFill>
        <p:spPr>
          <a:xfrm>
            <a:off x="-2" y="0"/>
            <a:ext cx="12192001" cy="6857107"/>
          </a:xfrm>
          <a:prstGeom prst="rect">
            <a:avLst/>
          </a:prstGeom>
          <a:effectLst/>
        </p:spPr>
      </p:pic>
      <p:sp>
        <p:nvSpPr>
          <p:cNvPr id="93" name="사각형: 둥근 모서리 92">
            <a:extLst>
              <a:ext uri="{FF2B5EF4-FFF2-40B4-BE49-F238E27FC236}">
                <a16:creationId xmlns:a16="http://schemas.microsoft.com/office/drawing/2014/main" id="{8C79D510-5BF3-48CD-B74E-410328E9FE4E}"/>
              </a:ext>
            </a:extLst>
          </p:cNvPr>
          <p:cNvSpPr/>
          <p:nvPr/>
        </p:nvSpPr>
        <p:spPr>
          <a:xfrm>
            <a:off x="-3" y="-1"/>
            <a:ext cx="12192001" cy="6857107"/>
          </a:xfrm>
          <a:prstGeom prst="roundRect">
            <a:avLst>
              <a:gd name="adj" fmla="val 0"/>
            </a:avLst>
          </a:prstGeom>
          <a:solidFill>
            <a:srgbClr val="44546A">
              <a:alpha val="74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3BCB6A-8C49-3373-6FF2-DABB34E2315E}"/>
              </a:ext>
            </a:extLst>
          </p:cNvPr>
          <p:cNvSpPr txBox="1"/>
          <p:nvPr/>
        </p:nvSpPr>
        <p:spPr>
          <a:xfrm>
            <a:off x="1108214" y="1158662"/>
            <a:ext cx="10555356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3. RC car</a:t>
            </a:r>
            <a:endParaRPr lang="en-US" altLang="ko-KR" sz="20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en-US" altLang="ko-KR" sz="3000" dirty="0">
              <a:solidFill>
                <a:schemeClr val="accent4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ko-KR" sz="3000" dirty="0">
                <a:solidFill>
                  <a:schemeClr val="accent4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Parts and Circuit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ko-KR" sz="3000" dirty="0">
                <a:solidFill>
                  <a:schemeClr val="accent4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Codes</a:t>
            </a:r>
          </a:p>
        </p:txBody>
      </p:sp>
    </p:spTree>
    <p:extLst>
      <p:ext uri="{BB962C8B-B14F-4D97-AF65-F5344CB8AC3E}">
        <p14:creationId xmlns:p14="http://schemas.microsoft.com/office/powerpoint/2010/main" val="40512194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40F09841-40E5-06DC-62B3-F301549428DD}"/>
              </a:ext>
            </a:extLst>
          </p:cNvPr>
          <p:cNvGrpSpPr/>
          <p:nvPr/>
        </p:nvGrpSpPr>
        <p:grpSpPr>
          <a:xfrm>
            <a:off x="-2" y="0"/>
            <a:ext cx="6288207" cy="6858000"/>
            <a:chOff x="-2" y="0"/>
            <a:chExt cx="6288207" cy="6858000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EE871B9D-01E9-4EF0-6C96-FDD82938FE68}"/>
                </a:ext>
              </a:extLst>
            </p:cNvPr>
            <p:cNvGrpSpPr/>
            <p:nvPr/>
          </p:nvGrpSpPr>
          <p:grpSpPr>
            <a:xfrm>
              <a:off x="-2" y="0"/>
              <a:ext cx="1901373" cy="6858000"/>
              <a:chOff x="-1" y="0"/>
              <a:chExt cx="1901373" cy="6858000"/>
            </a:xfrm>
          </p:grpSpPr>
          <p:pic>
            <p:nvPicPr>
              <p:cNvPr id="16" name="그림 개체 틀 6">
                <a:extLst>
                  <a:ext uri="{FF2B5EF4-FFF2-40B4-BE49-F238E27FC236}">
                    <a16:creationId xmlns:a16="http://schemas.microsoft.com/office/drawing/2014/main" id="{AEC69CCC-8651-5376-6E8F-EC4A469EE35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10871" r="79347"/>
              <a:stretch/>
            </p:blipFill>
            <p:spPr>
              <a:xfrm>
                <a:off x="-1" y="0"/>
                <a:ext cx="1524000" cy="6857107"/>
              </a:xfrm>
              <a:prstGeom prst="rect">
                <a:avLst/>
              </a:prstGeom>
              <a:effectLst/>
            </p:spPr>
          </p:pic>
          <p:grpSp>
            <p:nvGrpSpPr>
              <p:cNvPr id="17" name="그룹 16">
                <a:extLst>
                  <a:ext uri="{FF2B5EF4-FFF2-40B4-BE49-F238E27FC236}">
                    <a16:creationId xmlns:a16="http://schemas.microsoft.com/office/drawing/2014/main" id="{28F79179-B19A-6976-3CBD-4CCD33CAF174}"/>
                  </a:ext>
                </a:extLst>
              </p:cNvPr>
              <p:cNvGrpSpPr/>
              <p:nvPr/>
            </p:nvGrpSpPr>
            <p:grpSpPr>
              <a:xfrm>
                <a:off x="0" y="0"/>
                <a:ext cx="1901372" cy="6858000"/>
                <a:chOff x="1098272" y="133285"/>
                <a:chExt cx="1901372" cy="6858000"/>
              </a:xfrm>
            </p:grpSpPr>
            <p:sp>
              <p:nvSpPr>
                <p:cNvPr id="18" name="사각형: 둥근 모서리 17">
                  <a:extLst>
                    <a:ext uri="{FF2B5EF4-FFF2-40B4-BE49-F238E27FC236}">
                      <a16:creationId xmlns:a16="http://schemas.microsoft.com/office/drawing/2014/main" id="{046846F4-C6C3-E9A5-275D-0C3AB9FD0325}"/>
                    </a:ext>
                  </a:extLst>
                </p:cNvPr>
                <p:cNvSpPr/>
                <p:nvPr/>
              </p:nvSpPr>
              <p:spPr>
                <a:xfrm>
                  <a:off x="1098272" y="133285"/>
                  <a:ext cx="1523999" cy="6858000"/>
                </a:xfrm>
                <a:prstGeom prst="roundRect">
                  <a:avLst>
                    <a:gd name="adj" fmla="val 0"/>
                  </a:avLst>
                </a:prstGeom>
                <a:solidFill>
                  <a:srgbClr val="44546A">
                    <a:alpha val="74000"/>
                  </a:srgbClr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직사각형 18">
                  <a:extLst>
                    <a:ext uri="{FF2B5EF4-FFF2-40B4-BE49-F238E27FC236}">
                      <a16:creationId xmlns:a16="http://schemas.microsoft.com/office/drawing/2014/main" id="{7DBC9BDA-9795-DC07-056C-32B3611D2D24}"/>
                    </a:ext>
                  </a:extLst>
                </p:cNvPr>
                <p:cNvSpPr/>
                <p:nvPr/>
              </p:nvSpPr>
              <p:spPr>
                <a:xfrm>
                  <a:off x="1098274" y="484622"/>
                  <a:ext cx="1901370" cy="464457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16D7B05-1DA2-2C60-4C6C-3887AFACE86C}"/>
                </a:ext>
              </a:extLst>
            </p:cNvPr>
            <p:cNvSpPr txBox="1"/>
            <p:nvPr/>
          </p:nvSpPr>
          <p:spPr>
            <a:xfrm>
              <a:off x="2017484" y="350444"/>
              <a:ext cx="427072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2">
                      <a:lumMod val="25000"/>
                    </a:schemeClr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RC car </a:t>
              </a:r>
              <a:r>
                <a:rPr lang="en-US" altLang="ko-KR" sz="2400" b="1" dirty="0">
                  <a:solidFill>
                    <a:schemeClr val="bg2">
                      <a:lumMod val="25000"/>
                    </a:schemeClr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: Parts</a:t>
              </a:r>
              <a:r>
                <a:rPr lang="ko-KR" altLang="en-US" sz="2400" b="1" dirty="0">
                  <a:solidFill>
                    <a:schemeClr val="bg2">
                      <a:lumMod val="25000"/>
                    </a:schemeClr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 </a:t>
              </a:r>
              <a:r>
                <a:rPr lang="en-US" altLang="ko-KR" sz="2400" b="1" dirty="0">
                  <a:solidFill>
                    <a:schemeClr val="bg2">
                      <a:lumMod val="25000"/>
                    </a:schemeClr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and</a:t>
              </a:r>
              <a:r>
                <a:rPr lang="ko-KR" altLang="en-US" sz="2400" b="1" dirty="0">
                  <a:solidFill>
                    <a:schemeClr val="bg2">
                      <a:lumMod val="25000"/>
                    </a:schemeClr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 </a:t>
              </a:r>
              <a:r>
                <a:rPr lang="en-US" altLang="ko-KR" sz="2400" b="1" dirty="0">
                  <a:solidFill>
                    <a:schemeClr val="bg2">
                      <a:lumMod val="25000"/>
                    </a:schemeClr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Circuit</a:t>
              </a: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5F521579-E0A8-F3DC-9944-931D5437CC5E}"/>
              </a:ext>
            </a:extLst>
          </p:cNvPr>
          <p:cNvSpPr txBox="1"/>
          <p:nvPr/>
        </p:nvSpPr>
        <p:spPr>
          <a:xfrm>
            <a:off x="8244193" y="1564368"/>
            <a:ext cx="3947807" cy="50321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외부 전원 입력</a:t>
            </a:r>
            <a:br>
              <a:rPr lang="en-US" altLang="ko-KR" dirty="0"/>
            </a:br>
            <a:r>
              <a:rPr lang="ko-KR" altLang="en-US" sz="1200" dirty="0"/>
              <a:t>배터리 </a:t>
            </a:r>
            <a:br>
              <a:rPr lang="en-US" altLang="ko-KR" sz="1200" dirty="0"/>
            </a:br>
            <a:r>
              <a:rPr lang="en-US" altLang="ko-KR" sz="1200" dirty="0"/>
              <a:t>-&gt; </a:t>
            </a:r>
            <a:r>
              <a:rPr lang="ko-KR" altLang="en-US" sz="1200" dirty="0" err="1"/>
              <a:t>아두이노</a:t>
            </a:r>
            <a:r>
              <a:rPr lang="en-US" altLang="ko-KR" sz="1200" dirty="0"/>
              <a:t>, DC</a:t>
            </a:r>
            <a:r>
              <a:rPr lang="ko-KR" altLang="en-US" sz="1200" dirty="0"/>
              <a:t>모터</a:t>
            </a:r>
            <a:r>
              <a:rPr lang="en-US" altLang="ko-KR" sz="1200" dirty="0"/>
              <a:t>(</a:t>
            </a:r>
            <a:r>
              <a:rPr lang="ko-KR" altLang="en-US" sz="1200" dirty="0"/>
              <a:t>드라이버</a:t>
            </a:r>
            <a:r>
              <a:rPr lang="en-US" altLang="ko-KR" sz="1200" dirty="0"/>
              <a:t>), </a:t>
            </a:r>
            <a:r>
              <a:rPr lang="ko-KR" altLang="en-US" sz="1200" dirty="0"/>
              <a:t>블루투스 모듈</a:t>
            </a:r>
            <a:br>
              <a:rPr lang="en-US" altLang="ko-KR" dirty="0"/>
            </a:br>
            <a:r>
              <a:rPr lang="ko-KR" altLang="en-US" sz="1500" b="1" dirty="0"/>
              <a:t>검정 선</a:t>
            </a:r>
            <a:r>
              <a:rPr lang="en-US" altLang="ko-KR" sz="1500" dirty="0"/>
              <a:t>: (-)</a:t>
            </a:r>
            <a:br>
              <a:rPr lang="en-US" altLang="ko-KR" sz="1500" dirty="0"/>
            </a:br>
            <a:r>
              <a:rPr lang="ko-KR" altLang="en-US" sz="1500" b="1" dirty="0"/>
              <a:t>빨간 선</a:t>
            </a:r>
            <a:r>
              <a:rPr lang="en-US" altLang="ko-KR" sz="1500" dirty="0"/>
              <a:t>: (+)</a:t>
            </a:r>
            <a:br>
              <a:rPr lang="en-US" altLang="ko-KR" dirty="0"/>
            </a:b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모터 드라이버</a:t>
            </a:r>
            <a:br>
              <a:rPr lang="en-US" altLang="ko-KR" dirty="0"/>
            </a:br>
            <a:r>
              <a:rPr lang="ko-KR" altLang="en-US" sz="1500" b="1" dirty="0"/>
              <a:t>초록</a:t>
            </a:r>
            <a:r>
              <a:rPr lang="en-US" altLang="ko-KR" sz="1500" dirty="0"/>
              <a:t>: </a:t>
            </a:r>
            <a:r>
              <a:rPr lang="en-US" altLang="ko-KR" sz="1500" b="0" dirty="0">
                <a:effectLst/>
                <a:latin typeface="Consolas" panose="020B0609020204030204" pitchFamily="49" charset="0"/>
              </a:rPr>
              <a:t>A-1B </a:t>
            </a:r>
            <a:r>
              <a:rPr lang="ko-KR" altLang="en-US" sz="1500" b="0" dirty="0">
                <a:effectLst/>
                <a:latin typeface="Consolas" panose="020B0609020204030204" pitchFamily="49" charset="0"/>
              </a:rPr>
              <a:t>핀을 </a:t>
            </a:r>
            <a:r>
              <a:rPr lang="en-US" altLang="ko-KR" sz="1500" b="0" dirty="0">
                <a:effectLst/>
                <a:latin typeface="Consolas" panose="020B0609020204030204" pitchFamily="49" charset="0"/>
              </a:rPr>
              <a:t>5</a:t>
            </a:r>
            <a:r>
              <a:rPr lang="ko-KR" altLang="en-US" sz="1500" b="0" dirty="0">
                <a:effectLst/>
                <a:latin typeface="Consolas" panose="020B0609020204030204" pitchFamily="49" charset="0"/>
              </a:rPr>
              <a:t>번 핀에 연결</a:t>
            </a:r>
            <a:br>
              <a:rPr lang="en-US" altLang="ko-KR" sz="1500" dirty="0"/>
            </a:br>
            <a:r>
              <a:rPr lang="ko-KR" altLang="en-US" sz="1500" b="1" dirty="0"/>
              <a:t>노랑</a:t>
            </a:r>
            <a:r>
              <a:rPr lang="en-US" altLang="ko-KR" sz="1500" dirty="0"/>
              <a:t>: </a:t>
            </a:r>
            <a:r>
              <a:rPr lang="en-US" altLang="ko-KR" sz="1500" b="0" dirty="0">
                <a:effectLst/>
                <a:latin typeface="Consolas" panose="020B0609020204030204" pitchFamily="49" charset="0"/>
              </a:rPr>
              <a:t>A-1A </a:t>
            </a:r>
            <a:r>
              <a:rPr lang="ko-KR" altLang="en-US" sz="1500" b="0" dirty="0">
                <a:effectLst/>
                <a:latin typeface="Consolas" panose="020B0609020204030204" pitchFamily="49" charset="0"/>
              </a:rPr>
              <a:t>핀을 </a:t>
            </a:r>
            <a:r>
              <a:rPr lang="en-US" altLang="ko-KR" sz="1500" dirty="0">
                <a:latin typeface="Consolas" panose="020B0609020204030204" pitchFamily="49" charset="0"/>
              </a:rPr>
              <a:t>6</a:t>
            </a:r>
            <a:r>
              <a:rPr lang="ko-KR" altLang="en-US" sz="1500" b="0" dirty="0">
                <a:effectLst/>
                <a:latin typeface="Consolas" panose="020B0609020204030204" pitchFamily="49" charset="0"/>
              </a:rPr>
              <a:t>번 핀에 연결</a:t>
            </a:r>
            <a:br>
              <a:rPr lang="en-US" altLang="ko-KR" sz="1500" dirty="0"/>
            </a:br>
            <a:r>
              <a:rPr lang="ko-KR" altLang="en-US" sz="1500" b="1" dirty="0"/>
              <a:t>파랑</a:t>
            </a:r>
            <a:r>
              <a:rPr lang="en-US" altLang="ko-KR" sz="1500" dirty="0"/>
              <a:t>: </a:t>
            </a:r>
            <a:r>
              <a:rPr lang="en-US" altLang="ko-KR" sz="1500" dirty="0">
                <a:latin typeface="Consolas" panose="020B0609020204030204" pitchFamily="49" charset="0"/>
              </a:rPr>
              <a:t>B</a:t>
            </a:r>
            <a:r>
              <a:rPr lang="en-US" altLang="ko-KR" sz="1500" b="0" dirty="0">
                <a:effectLst/>
                <a:latin typeface="Consolas" panose="020B0609020204030204" pitchFamily="49" charset="0"/>
              </a:rPr>
              <a:t>-1B </a:t>
            </a:r>
            <a:r>
              <a:rPr lang="ko-KR" altLang="en-US" sz="1500" b="0" dirty="0">
                <a:effectLst/>
                <a:latin typeface="Consolas" panose="020B0609020204030204" pitchFamily="49" charset="0"/>
              </a:rPr>
              <a:t>핀을 </a:t>
            </a:r>
            <a:r>
              <a:rPr lang="en-US" altLang="ko-KR" sz="1500" b="0" dirty="0">
                <a:effectLst/>
                <a:latin typeface="Consolas" panose="020B0609020204030204" pitchFamily="49" charset="0"/>
              </a:rPr>
              <a:t>9</a:t>
            </a:r>
            <a:r>
              <a:rPr lang="ko-KR" altLang="en-US" sz="1500" b="0" dirty="0">
                <a:effectLst/>
                <a:latin typeface="Consolas" panose="020B0609020204030204" pitchFamily="49" charset="0"/>
              </a:rPr>
              <a:t>번 핀에 연결</a:t>
            </a:r>
            <a:br>
              <a:rPr lang="en-US" altLang="ko-KR" sz="1500" dirty="0"/>
            </a:br>
            <a:r>
              <a:rPr lang="ko-KR" altLang="en-US" sz="1500" b="1" dirty="0"/>
              <a:t>주황</a:t>
            </a:r>
            <a:r>
              <a:rPr lang="en-US" altLang="ko-KR" sz="1500" dirty="0"/>
              <a:t>: </a:t>
            </a:r>
            <a:r>
              <a:rPr lang="en-US" altLang="ko-KR" sz="1500" dirty="0">
                <a:latin typeface="Consolas" panose="020B0609020204030204" pitchFamily="49" charset="0"/>
              </a:rPr>
              <a:t>B</a:t>
            </a:r>
            <a:r>
              <a:rPr lang="en-US" altLang="ko-KR" sz="1500" b="0" dirty="0">
                <a:effectLst/>
                <a:latin typeface="Consolas" panose="020B0609020204030204" pitchFamily="49" charset="0"/>
              </a:rPr>
              <a:t>-1A </a:t>
            </a:r>
            <a:r>
              <a:rPr lang="ko-KR" altLang="en-US" sz="1500" b="0" dirty="0">
                <a:effectLst/>
                <a:latin typeface="Consolas" panose="020B0609020204030204" pitchFamily="49" charset="0"/>
              </a:rPr>
              <a:t>핀을 </a:t>
            </a:r>
            <a:r>
              <a:rPr lang="en-US" altLang="ko-KR" sz="1500" dirty="0">
                <a:latin typeface="Consolas" panose="020B0609020204030204" pitchFamily="49" charset="0"/>
              </a:rPr>
              <a:t>10</a:t>
            </a:r>
            <a:r>
              <a:rPr lang="ko-KR" altLang="en-US" sz="1500" b="0" dirty="0">
                <a:effectLst/>
                <a:latin typeface="Consolas" panose="020B0609020204030204" pitchFamily="49" charset="0"/>
              </a:rPr>
              <a:t>번 핀에 연결</a:t>
            </a:r>
            <a:br>
              <a:rPr lang="en-US" altLang="ko-KR" sz="1500" b="0" dirty="0">
                <a:effectLst/>
                <a:latin typeface="Consolas" panose="020B0609020204030204" pitchFamily="49" charset="0"/>
              </a:rPr>
            </a:br>
            <a:r>
              <a:rPr lang="en-US" altLang="ko-KR" sz="1500" b="0" dirty="0">
                <a:effectLst/>
                <a:latin typeface="Consolas" panose="020B0609020204030204" pitchFamily="49" charset="0"/>
              </a:rPr>
              <a:t>-&gt; </a:t>
            </a:r>
            <a:r>
              <a:rPr lang="ko-KR" altLang="en-US" sz="1500" b="0" dirty="0">
                <a:effectLst/>
                <a:latin typeface="Consolas" panose="020B0609020204030204" pitchFamily="49" charset="0"/>
              </a:rPr>
              <a:t>모터의 속도와 방향을 제어함</a:t>
            </a:r>
            <a:endParaRPr lang="en-US" altLang="ko-KR" sz="15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블루투스 모듈</a:t>
            </a:r>
            <a:br>
              <a:rPr lang="en-US" altLang="ko-KR" dirty="0"/>
            </a:br>
            <a:r>
              <a:rPr lang="ko-KR" altLang="en-US" sz="1500" b="1" dirty="0"/>
              <a:t>갈색</a:t>
            </a:r>
            <a:r>
              <a:rPr lang="en-US" altLang="ko-KR" sz="1500" dirty="0"/>
              <a:t>: </a:t>
            </a:r>
            <a:r>
              <a:rPr lang="ko-KR" altLang="en-US" sz="1500" b="0" dirty="0">
                <a:effectLst/>
                <a:latin typeface="Consolas" panose="020B0609020204030204" pitchFamily="49" charset="0"/>
              </a:rPr>
              <a:t>블루투스 모듈의 </a:t>
            </a:r>
            <a:r>
              <a:rPr lang="en-US" altLang="ko-KR" sz="1500" dirty="0">
                <a:latin typeface="Consolas" panose="020B0609020204030204" pitchFamily="49" charset="0"/>
              </a:rPr>
              <a:t>RXD</a:t>
            </a:r>
            <a:r>
              <a:rPr lang="ko-KR" altLang="en-US" sz="1500" dirty="0">
                <a:latin typeface="Consolas" panose="020B0609020204030204" pitchFamily="49" charset="0"/>
              </a:rPr>
              <a:t>를 </a:t>
            </a:r>
            <a:r>
              <a:rPr lang="en-US" altLang="ko-KR" sz="1500" dirty="0">
                <a:latin typeface="Consolas" panose="020B0609020204030204" pitchFamily="49" charset="0"/>
              </a:rPr>
              <a:t>3</a:t>
            </a:r>
            <a:r>
              <a:rPr lang="ko-KR" altLang="en-US" sz="1500" dirty="0">
                <a:latin typeface="Consolas" panose="020B0609020204030204" pitchFamily="49" charset="0"/>
              </a:rPr>
              <a:t>번 핀에 연결</a:t>
            </a:r>
            <a:br>
              <a:rPr lang="en-US" altLang="ko-KR" sz="1500" dirty="0">
                <a:latin typeface="Consolas" panose="020B0609020204030204" pitchFamily="49" charset="0"/>
              </a:rPr>
            </a:br>
            <a:r>
              <a:rPr lang="ko-KR" altLang="en-US" sz="1500" b="1" dirty="0"/>
              <a:t>하양</a:t>
            </a:r>
            <a:r>
              <a:rPr lang="en-US" altLang="ko-KR" sz="1500" dirty="0"/>
              <a:t>: </a:t>
            </a:r>
            <a:r>
              <a:rPr lang="ko-KR" altLang="en-US" sz="1500" b="0" dirty="0">
                <a:effectLst/>
                <a:latin typeface="Consolas" panose="020B0609020204030204" pitchFamily="49" charset="0"/>
              </a:rPr>
              <a:t>블루투스 모듈의 </a:t>
            </a:r>
            <a:r>
              <a:rPr lang="en-US" altLang="ko-KR" sz="1500" b="0" dirty="0">
                <a:effectLst/>
                <a:latin typeface="Consolas" panose="020B0609020204030204" pitchFamily="49" charset="0"/>
              </a:rPr>
              <a:t>T</a:t>
            </a:r>
            <a:r>
              <a:rPr lang="en-US" altLang="ko-KR" sz="1500" dirty="0">
                <a:latin typeface="Consolas" panose="020B0609020204030204" pitchFamily="49" charset="0"/>
              </a:rPr>
              <a:t>XD</a:t>
            </a:r>
            <a:r>
              <a:rPr lang="ko-KR" altLang="en-US" sz="1500" dirty="0">
                <a:latin typeface="Consolas" panose="020B0609020204030204" pitchFamily="49" charset="0"/>
              </a:rPr>
              <a:t>를 </a:t>
            </a:r>
            <a:r>
              <a:rPr lang="en-US" altLang="ko-KR" sz="1500" dirty="0">
                <a:latin typeface="Consolas" panose="020B0609020204030204" pitchFamily="49" charset="0"/>
              </a:rPr>
              <a:t>4</a:t>
            </a:r>
            <a:r>
              <a:rPr lang="ko-KR" altLang="en-US" sz="1500" dirty="0">
                <a:latin typeface="Consolas" panose="020B0609020204030204" pitchFamily="49" charset="0"/>
              </a:rPr>
              <a:t>번 핀에 연결</a:t>
            </a:r>
            <a:r>
              <a:rPr lang="en-US" altLang="ko-KR" sz="1500" dirty="0">
                <a:latin typeface="Consolas" panose="020B0609020204030204" pitchFamily="49" charset="0"/>
              </a:rPr>
              <a:t> </a:t>
            </a:r>
            <a:br>
              <a:rPr lang="en-US" altLang="ko-KR" sz="1500" dirty="0">
                <a:latin typeface="Consolas" panose="020B0609020204030204" pitchFamily="49" charset="0"/>
              </a:rPr>
            </a:br>
            <a:r>
              <a:rPr lang="en-US" altLang="ko-KR" sz="1500" dirty="0">
                <a:solidFill>
                  <a:srgbClr val="FF0000"/>
                </a:solidFill>
                <a:latin typeface="Consolas" panose="020B0609020204030204" pitchFamily="49" charset="0"/>
              </a:rPr>
              <a:t>(</a:t>
            </a:r>
            <a:r>
              <a:rPr lang="ko-KR" altLang="en-US" sz="1500" dirty="0">
                <a:solidFill>
                  <a:srgbClr val="FF0000"/>
                </a:solidFill>
                <a:latin typeface="Consolas" panose="020B0609020204030204" pitchFamily="49" charset="0"/>
              </a:rPr>
              <a:t>주의</a:t>
            </a:r>
            <a:r>
              <a:rPr lang="en-US" altLang="ko-KR" sz="1500" dirty="0">
                <a:solidFill>
                  <a:srgbClr val="FF0000"/>
                </a:solidFill>
                <a:latin typeface="Consolas" panose="020B0609020204030204" pitchFamily="49" charset="0"/>
              </a:rPr>
              <a:t>: </a:t>
            </a:r>
            <a:r>
              <a:rPr lang="ko-KR" altLang="en-US" sz="1500" dirty="0">
                <a:solidFill>
                  <a:srgbClr val="FF0000"/>
                </a:solidFill>
                <a:latin typeface="Consolas" panose="020B0609020204030204" pitchFamily="49" charset="0"/>
              </a:rPr>
              <a:t>블루투스와 </a:t>
            </a:r>
            <a:r>
              <a:rPr lang="ko-KR" altLang="en-US" sz="1500" dirty="0" err="1">
                <a:solidFill>
                  <a:srgbClr val="FF0000"/>
                </a:solidFill>
                <a:latin typeface="Consolas" panose="020B0609020204030204" pitchFamily="49" charset="0"/>
              </a:rPr>
              <a:t>아두이노는</a:t>
            </a:r>
            <a:r>
              <a:rPr lang="ko-KR" altLang="en-US" sz="1500" dirty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  <a:br>
              <a:rPr lang="en-US" altLang="ko-KR" sz="1500" dirty="0">
                <a:solidFill>
                  <a:srgbClr val="FF0000"/>
                </a:solidFill>
                <a:latin typeface="Consolas" panose="020B0609020204030204" pitchFamily="49" charset="0"/>
              </a:rPr>
            </a:br>
            <a:r>
              <a:rPr lang="ko-KR" altLang="en-US" sz="1500" dirty="0">
                <a:solidFill>
                  <a:srgbClr val="FF0000"/>
                </a:solidFill>
                <a:latin typeface="Consolas" panose="020B0609020204030204" pitchFamily="49" charset="0"/>
              </a:rPr>
              <a:t>서로 송신</a:t>
            </a:r>
            <a:r>
              <a:rPr lang="en-US" altLang="ko-KR" sz="1500" dirty="0">
                <a:solidFill>
                  <a:srgbClr val="FF0000"/>
                </a:solidFill>
                <a:latin typeface="Consolas" panose="020B0609020204030204" pitchFamily="49" charset="0"/>
              </a:rPr>
              <a:t>-</a:t>
            </a:r>
            <a:r>
              <a:rPr lang="ko-KR" altLang="en-US" sz="1500" dirty="0">
                <a:solidFill>
                  <a:srgbClr val="FF0000"/>
                </a:solidFill>
                <a:latin typeface="Consolas" panose="020B0609020204030204" pitchFamily="49" charset="0"/>
              </a:rPr>
              <a:t>수신 하므로</a:t>
            </a:r>
            <a:r>
              <a:rPr lang="en-US" altLang="ko-KR" sz="1500" dirty="0">
                <a:solidFill>
                  <a:srgbClr val="FF0000"/>
                </a:solidFill>
                <a:latin typeface="Consolas" panose="020B0609020204030204" pitchFamily="49" charset="0"/>
              </a:rPr>
              <a:t>, </a:t>
            </a:r>
            <a:r>
              <a:rPr lang="ko-KR" altLang="en-US" sz="1500" dirty="0" err="1">
                <a:solidFill>
                  <a:srgbClr val="FF0000"/>
                </a:solidFill>
                <a:latin typeface="Consolas" panose="020B0609020204030204" pitchFamily="49" charset="0"/>
              </a:rPr>
              <a:t>아두이노를</a:t>
            </a:r>
            <a:r>
              <a:rPr lang="ko-KR" altLang="en-US" sz="1500" dirty="0">
                <a:solidFill>
                  <a:srgbClr val="FF0000"/>
                </a:solidFill>
                <a:latin typeface="Consolas" panose="020B0609020204030204" pitchFamily="49" charset="0"/>
              </a:rPr>
              <a:t> 기준으로는 </a:t>
            </a:r>
            <a:r>
              <a:rPr lang="en-US" altLang="ko-KR" sz="1500" dirty="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ko-KR" altLang="en-US" sz="1500" dirty="0">
                <a:solidFill>
                  <a:srgbClr val="FF0000"/>
                </a:solidFill>
                <a:latin typeface="Consolas" panose="020B0609020204030204" pitchFamily="49" charset="0"/>
              </a:rPr>
              <a:t>번이 </a:t>
            </a:r>
            <a:r>
              <a:rPr lang="en-US" altLang="ko-KR" sz="1500" dirty="0">
                <a:solidFill>
                  <a:srgbClr val="FF0000"/>
                </a:solidFill>
                <a:latin typeface="Consolas" panose="020B0609020204030204" pitchFamily="49" charset="0"/>
              </a:rPr>
              <a:t>TX, 4</a:t>
            </a:r>
            <a:r>
              <a:rPr lang="ko-KR" altLang="en-US" sz="1500" dirty="0">
                <a:solidFill>
                  <a:srgbClr val="FF0000"/>
                </a:solidFill>
                <a:latin typeface="Consolas" panose="020B0609020204030204" pitchFamily="49" charset="0"/>
              </a:rPr>
              <a:t>번이 </a:t>
            </a:r>
            <a:r>
              <a:rPr lang="en-US" altLang="ko-KR" sz="1500" dirty="0">
                <a:solidFill>
                  <a:srgbClr val="FF0000"/>
                </a:solidFill>
                <a:latin typeface="Consolas" panose="020B0609020204030204" pitchFamily="49" charset="0"/>
              </a:rPr>
              <a:t>RX</a:t>
            </a:r>
            <a:r>
              <a:rPr lang="ko-KR" altLang="en-US" sz="1500" dirty="0">
                <a:solidFill>
                  <a:srgbClr val="FF0000"/>
                </a:solidFill>
                <a:latin typeface="Consolas" panose="020B0609020204030204" pitchFamily="49" charset="0"/>
              </a:rPr>
              <a:t>이다</a:t>
            </a:r>
            <a:r>
              <a:rPr lang="en-US" altLang="ko-KR" sz="1500" dirty="0">
                <a:solidFill>
                  <a:srgbClr val="FF0000"/>
                </a:solidFill>
                <a:latin typeface="Consolas" panose="020B0609020204030204" pitchFamily="49" charset="0"/>
              </a:rPr>
              <a:t>.)</a:t>
            </a:r>
            <a:endParaRPr lang="en-US" altLang="ko-KR" sz="1500" dirty="0">
              <a:solidFill>
                <a:srgbClr val="FF0000"/>
              </a:solidFill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F9AA3E37-5B00-D3E9-D9C7-9C1D32EE03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75"/>
          <a:stretch/>
        </p:blipFill>
        <p:spPr>
          <a:xfrm>
            <a:off x="1901371" y="1206948"/>
            <a:ext cx="6278653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3772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DF42ED76-CC67-0BE0-FDB5-BB8DCC63A510}"/>
              </a:ext>
            </a:extLst>
          </p:cNvPr>
          <p:cNvGrpSpPr/>
          <p:nvPr/>
        </p:nvGrpSpPr>
        <p:grpSpPr>
          <a:xfrm>
            <a:off x="-2" y="0"/>
            <a:ext cx="4595436" cy="6858000"/>
            <a:chOff x="-2" y="0"/>
            <a:chExt cx="4595436" cy="6858000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3DB68DF8-D5D6-9D7B-008F-C94B8F992B63}"/>
                </a:ext>
              </a:extLst>
            </p:cNvPr>
            <p:cNvGrpSpPr/>
            <p:nvPr/>
          </p:nvGrpSpPr>
          <p:grpSpPr>
            <a:xfrm>
              <a:off x="-2" y="0"/>
              <a:ext cx="1901373" cy="6858000"/>
              <a:chOff x="-1" y="0"/>
              <a:chExt cx="1901373" cy="6858000"/>
            </a:xfrm>
          </p:grpSpPr>
          <p:pic>
            <p:nvPicPr>
              <p:cNvPr id="18" name="그림 개체 틀 6">
                <a:extLst>
                  <a:ext uri="{FF2B5EF4-FFF2-40B4-BE49-F238E27FC236}">
                    <a16:creationId xmlns:a16="http://schemas.microsoft.com/office/drawing/2014/main" id="{857CFBB5-C5E0-CA6B-4001-C8F7F85B928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10871" r="79347"/>
              <a:stretch/>
            </p:blipFill>
            <p:spPr>
              <a:xfrm>
                <a:off x="-1" y="0"/>
                <a:ext cx="1524000" cy="6857107"/>
              </a:xfrm>
              <a:prstGeom prst="rect">
                <a:avLst/>
              </a:prstGeom>
              <a:effectLst/>
            </p:spPr>
          </p:pic>
          <p:grpSp>
            <p:nvGrpSpPr>
              <p:cNvPr id="19" name="그룹 18">
                <a:extLst>
                  <a:ext uri="{FF2B5EF4-FFF2-40B4-BE49-F238E27FC236}">
                    <a16:creationId xmlns:a16="http://schemas.microsoft.com/office/drawing/2014/main" id="{D9D3570C-F1AA-71C7-A9E2-B71AC5F83575}"/>
                  </a:ext>
                </a:extLst>
              </p:cNvPr>
              <p:cNvGrpSpPr/>
              <p:nvPr/>
            </p:nvGrpSpPr>
            <p:grpSpPr>
              <a:xfrm>
                <a:off x="0" y="0"/>
                <a:ext cx="1901372" cy="6858000"/>
                <a:chOff x="1098272" y="133285"/>
                <a:chExt cx="1901372" cy="6858000"/>
              </a:xfrm>
            </p:grpSpPr>
            <p:sp>
              <p:nvSpPr>
                <p:cNvPr id="20" name="사각형: 둥근 모서리 19">
                  <a:extLst>
                    <a:ext uri="{FF2B5EF4-FFF2-40B4-BE49-F238E27FC236}">
                      <a16:creationId xmlns:a16="http://schemas.microsoft.com/office/drawing/2014/main" id="{9AC7F571-9034-2DBE-11DC-E31EE177F5FE}"/>
                    </a:ext>
                  </a:extLst>
                </p:cNvPr>
                <p:cNvSpPr/>
                <p:nvPr/>
              </p:nvSpPr>
              <p:spPr>
                <a:xfrm>
                  <a:off x="1098272" y="133285"/>
                  <a:ext cx="1523999" cy="6858000"/>
                </a:xfrm>
                <a:prstGeom prst="roundRect">
                  <a:avLst>
                    <a:gd name="adj" fmla="val 0"/>
                  </a:avLst>
                </a:prstGeom>
                <a:solidFill>
                  <a:srgbClr val="44546A">
                    <a:alpha val="74000"/>
                  </a:srgbClr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직사각형 20">
                  <a:extLst>
                    <a:ext uri="{FF2B5EF4-FFF2-40B4-BE49-F238E27FC236}">
                      <a16:creationId xmlns:a16="http://schemas.microsoft.com/office/drawing/2014/main" id="{4D982B49-7429-6E6B-020D-069EDDE5ADC3}"/>
                    </a:ext>
                  </a:extLst>
                </p:cNvPr>
                <p:cNvSpPr/>
                <p:nvPr/>
              </p:nvSpPr>
              <p:spPr>
                <a:xfrm>
                  <a:off x="1098274" y="484622"/>
                  <a:ext cx="1901370" cy="464457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9AEA768-6295-99D1-5795-8642CC5A7267}"/>
                </a:ext>
              </a:extLst>
            </p:cNvPr>
            <p:cNvSpPr txBox="1"/>
            <p:nvPr/>
          </p:nvSpPr>
          <p:spPr>
            <a:xfrm>
              <a:off x="2017484" y="350444"/>
              <a:ext cx="257795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2">
                      <a:lumMod val="25000"/>
                    </a:schemeClr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RC car </a:t>
              </a:r>
              <a:r>
                <a:rPr lang="en-US" altLang="ko-KR" sz="2400" b="1" dirty="0">
                  <a:solidFill>
                    <a:schemeClr val="bg2">
                      <a:lumMod val="25000"/>
                    </a:schemeClr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: Code</a:t>
              </a:r>
            </a:p>
          </p:txBody>
        </p:sp>
      </p:grpSp>
      <p:pic>
        <p:nvPicPr>
          <p:cNvPr id="25" name="그림 24">
            <a:extLst>
              <a:ext uri="{FF2B5EF4-FFF2-40B4-BE49-F238E27FC236}">
                <a16:creationId xmlns:a16="http://schemas.microsoft.com/office/drawing/2014/main" id="{3BCCC7F3-FB56-8359-3D56-E9F0981A3A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7484" y="1199422"/>
            <a:ext cx="7723863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70230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DF42ED76-CC67-0BE0-FDB5-BB8DCC63A510}"/>
              </a:ext>
            </a:extLst>
          </p:cNvPr>
          <p:cNvGrpSpPr/>
          <p:nvPr/>
        </p:nvGrpSpPr>
        <p:grpSpPr>
          <a:xfrm>
            <a:off x="-2" y="0"/>
            <a:ext cx="4595436" cy="6858000"/>
            <a:chOff x="-2" y="0"/>
            <a:chExt cx="4595436" cy="6858000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3DB68DF8-D5D6-9D7B-008F-C94B8F992B63}"/>
                </a:ext>
              </a:extLst>
            </p:cNvPr>
            <p:cNvGrpSpPr/>
            <p:nvPr/>
          </p:nvGrpSpPr>
          <p:grpSpPr>
            <a:xfrm>
              <a:off x="-2" y="0"/>
              <a:ext cx="1901373" cy="6858000"/>
              <a:chOff x="-1" y="0"/>
              <a:chExt cx="1901373" cy="6858000"/>
            </a:xfrm>
          </p:grpSpPr>
          <p:pic>
            <p:nvPicPr>
              <p:cNvPr id="18" name="그림 개체 틀 6">
                <a:extLst>
                  <a:ext uri="{FF2B5EF4-FFF2-40B4-BE49-F238E27FC236}">
                    <a16:creationId xmlns:a16="http://schemas.microsoft.com/office/drawing/2014/main" id="{857CFBB5-C5E0-CA6B-4001-C8F7F85B928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10871" r="79347"/>
              <a:stretch/>
            </p:blipFill>
            <p:spPr>
              <a:xfrm>
                <a:off x="-1" y="0"/>
                <a:ext cx="1524000" cy="6857107"/>
              </a:xfrm>
              <a:prstGeom prst="rect">
                <a:avLst/>
              </a:prstGeom>
              <a:effectLst/>
            </p:spPr>
          </p:pic>
          <p:grpSp>
            <p:nvGrpSpPr>
              <p:cNvPr id="19" name="그룹 18">
                <a:extLst>
                  <a:ext uri="{FF2B5EF4-FFF2-40B4-BE49-F238E27FC236}">
                    <a16:creationId xmlns:a16="http://schemas.microsoft.com/office/drawing/2014/main" id="{D9D3570C-F1AA-71C7-A9E2-B71AC5F83575}"/>
                  </a:ext>
                </a:extLst>
              </p:cNvPr>
              <p:cNvGrpSpPr/>
              <p:nvPr/>
            </p:nvGrpSpPr>
            <p:grpSpPr>
              <a:xfrm>
                <a:off x="0" y="0"/>
                <a:ext cx="1901372" cy="6858000"/>
                <a:chOff x="1098272" y="133285"/>
                <a:chExt cx="1901372" cy="6858000"/>
              </a:xfrm>
            </p:grpSpPr>
            <p:sp>
              <p:nvSpPr>
                <p:cNvPr id="20" name="사각형: 둥근 모서리 19">
                  <a:extLst>
                    <a:ext uri="{FF2B5EF4-FFF2-40B4-BE49-F238E27FC236}">
                      <a16:creationId xmlns:a16="http://schemas.microsoft.com/office/drawing/2014/main" id="{9AC7F571-9034-2DBE-11DC-E31EE177F5FE}"/>
                    </a:ext>
                  </a:extLst>
                </p:cNvPr>
                <p:cNvSpPr/>
                <p:nvPr/>
              </p:nvSpPr>
              <p:spPr>
                <a:xfrm>
                  <a:off x="1098272" y="133285"/>
                  <a:ext cx="1523999" cy="6858000"/>
                </a:xfrm>
                <a:prstGeom prst="roundRect">
                  <a:avLst>
                    <a:gd name="adj" fmla="val 0"/>
                  </a:avLst>
                </a:prstGeom>
                <a:solidFill>
                  <a:srgbClr val="44546A">
                    <a:alpha val="74000"/>
                  </a:srgbClr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직사각형 20">
                  <a:extLst>
                    <a:ext uri="{FF2B5EF4-FFF2-40B4-BE49-F238E27FC236}">
                      <a16:creationId xmlns:a16="http://schemas.microsoft.com/office/drawing/2014/main" id="{4D982B49-7429-6E6B-020D-069EDDE5ADC3}"/>
                    </a:ext>
                  </a:extLst>
                </p:cNvPr>
                <p:cNvSpPr/>
                <p:nvPr/>
              </p:nvSpPr>
              <p:spPr>
                <a:xfrm>
                  <a:off x="1098274" y="484622"/>
                  <a:ext cx="1901370" cy="464457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9AEA768-6295-99D1-5795-8642CC5A7267}"/>
                </a:ext>
              </a:extLst>
            </p:cNvPr>
            <p:cNvSpPr txBox="1"/>
            <p:nvPr/>
          </p:nvSpPr>
          <p:spPr>
            <a:xfrm>
              <a:off x="2017484" y="350444"/>
              <a:ext cx="257795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2">
                      <a:lumMod val="25000"/>
                    </a:schemeClr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RC car </a:t>
              </a:r>
              <a:r>
                <a:rPr lang="en-US" altLang="ko-KR" sz="2400" b="1" dirty="0">
                  <a:solidFill>
                    <a:schemeClr val="bg2">
                      <a:lumMod val="25000"/>
                    </a:schemeClr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: Code</a:t>
              </a: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C13D1FAA-766C-2360-D1E6-E0708E9FD6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895" b="1701"/>
          <a:stretch/>
        </p:blipFill>
        <p:spPr>
          <a:xfrm>
            <a:off x="2017484" y="1199422"/>
            <a:ext cx="8298203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33155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개체 틀 6">
            <a:extLst>
              <a:ext uri="{FF2B5EF4-FFF2-40B4-BE49-F238E27FC236}">
                <a16:creationId xmlns:a16="http://schemas.microsoft.com/office/drawing/2014/main" id="{E7942C3C-D6CB-4144-942A-1C099D6161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872" r="10872"/>
          <a:stretch/>
        </p:blipFill>
        <p:spPr>
          <a:xfrm>
            <a:off x="-2" y="0"/>
            <a:ext cx="12192001" cy="6857107"/>
          </a:xfrm>
          <a:prstGeom prst="rect">
            <a:avLst/>
          </a:prstGeom>
          <a:effectLst/>
        </p:spPr>
      </p:pic>
      <p:sp>
        <p:nvSpPr>
          <p:cNvPr id="93" name="사각형: 둥근 모서리 92">
            <a:extLst>
              <a:ext uri="{FF2B5EF4-FFF2-40B4-BE49-F238E27FC236}">
                <a16:creationId xmlns:a16="http://schemas.microsoft.com/office/drawing/2014/main" id="{8C79D510-5BF3-48CD-B74E-410328E9FE4E}"/>
              </a:ext>
            </a:extLst>
          </p:cNvPr>
          <p:cNvSpPr/>
          <p:nvPr/>
        </p:nvSpPr>
        <p:spPr>
          <a:xfrm>
            <a:off x="-3" y="-1"/>
            <a:ext cx="12192001" cy="6857107"/>
          </a:xfrm>
          <a:prstGeom prst="roundRect">
            <a:avLst>
              <a:gd name="adj" fmla="val 0"/>
            </a:avLst>
          </a:prstGeom>
          <a:solidFill>
            <a:srgbClr val="44546A">
              <a:alpha val="74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3BCB6A-8C49-3373-6FF2-DABB34E2315E}"/>
              </a:ext>
            </a:extLst>
          </p:cNvPr>
          <p:cNvSpPr txBox="1"/>
          <p:nvPr/>
        </p:nvSpPr>
        <p:spPr>
          <a:xfrm>
            <a:off x="1108214" y="1158662"/>
            <a:ext cx="10555356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3. RC car</a:t>
            </a:r>
            <a:endParaRPr lang="en-US" altLang="ko-KR" sz="20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en-US" altLang="ko-KR" sz="3000" dirty="0">
              <a:solidFill>
                <a:schemeClr val="accent4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ko-KR" sz="3000" dirty="0">
                <a:solidFill>
                  <a:schemeClr val="accent4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Parts and Circuit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ko-KR" sz="3000" dirty="0">
                <a:solidFill>
                  <a:schemeClr val="accent4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Codes</a:t>
            </a:r>
          </a:p>
        </p:txBody>
      </p:sp>
    </p:spTree>
    <p:extLst>
      <p:ext uri="{BB962C8B-B14F-4D97-AF65-F5344CB8AC3E}">
        <p14:creationId xmlns:p14="http://schemas.microsoft.com/office/powerpoint/2010/main" val="40564974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개체 틀 6">
            <a:extLst>
              <a:ext uri="{FF2B5EF4-FFF2-40B4-BE49-F238E27FC236}">
                <a16:creationId xmlns:a16="http://schemas.microsoft.com/office/drawing/2014/main" id="{E7942C3C-D6CB-4144-942A-1C099D6161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871" r="79347"/>
          <a:stretch/>
        </p:blipFill>
        <p:spPr>
          <a:xfrm>
            <a:off x="-1" y="0"/>
            <a:ext cx="1524000" cy="6857107"/>
          </a:xfrm>
          <a:prstGeom prst="rect">
            <a:avLst/>
          </a:prstGeom>
          <a:effectLst/>
        </p:spPr>
      </p:pic>
      <p:sp>
        <p:nvSpPr>
          <p:cNvPr id="93" name="사각형: 둥근 모서리 92">
            <a:extLst>
              <a:ext uri="{FF2B5EF4-FFF2-40B4-BE49-F238E27FC236}">
                <a16:creationId xmlns:a16="http://schemas.microsoft.com/office/drawing/2014/main" id="{8C79D510-5BF3-48CD-B74E-410328E9FE4E}"/>
              </a:ext>
            </a:extLst>
          </p:cNvPr>
          <p:cNvSpPr/>
          <p:nvPr/>
        </p:nvSpPr>
        <p:spPr>
          <a:xfrm>
            <a:off x="-2" y="-893"/>
            <a:ext cx="1523999" cy="6858000"/>
          </a:xfrm>
          <a:prstGeom prst="roundRect">
            <a:avLst>
              <a:gd name="adj" fmla="val 0"/>
            </a:avLst>
          </a:prstGeom>
          <a:solidFill>
            <a:srgbClr val="44546A">
              <a:alpha val="74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4D9733F-5E65-494E-A9B6-C64166841319}"/>
              </a:ext>
            </a:extLst>
          </p:cNvPr>
          <p:cNvSpPr txBox="1"/>
          <p:nvPr/>
        </p:nvSpPr>
        <p:spPr>
          <a:xfrm>
            <a:off x="2017485" y="350444"/>
            <a:ext cx="85279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2">
                    <a:lumMod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Arduino: Boards</a:t>
            </a:r>
            <a:endParaRPr lang="ko-KR" altLang="en-US" sz="3200" b="1" dirty="0">
              <a:solidFill>
                <a:schemeClr val="bg2">
                  <a:lumMod val="25000"/>
                </a:schemeClr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FDCA238-1DF5-4AC5-9384-45B8B4A50DB6}"/>
              </a:ext>
            </a:extLst>
          </p:cNvPr>
          <p:cNvSpPr/>
          <p:nvPr/>
        </p:nvSpPr>
        <p:spPr>
          <a:xfrm>
            <a:off x="0" y="350444"/>
            <a:ext cx="1901370" cy="464457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B21B54A-C475-4AF1-A3AE-E415CBC9EC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5403" y="2178240"/>
            <a:ext cx="3455970" cy="223882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2328CE0-523E-4E11-A5EE-960A132A67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07952" y="1983457"/>
            <a:ext cx="2792165" cy="2323456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BF3DA8-590A-42A8-8054-081D235598E0}"/>
              </a:ext>
            </a:extLst>
          </p:cNvPr>
          <p:cNvSpPr/>
          <p:nvPr/>
        </p:nvSpPr>
        <p:spPr>
          <a:xfrm>
            <a:off x="2472474" y="4586313"/>
            <a:ext cx="150102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Arduino(</a:t>
            </a:r>
            <a:r>
              <a:rPr lang="en-US" altLang="ko-KR" sz="1600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MCU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ko-KR" altLang="en-US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5055528-D881-42C9-864C-C8B985ECD7DE}"/>
              </a:ext>
            </a:extLst>
          </p:cNvPr>
          <p:cNvSpPr/>
          <p:nvPr/>
        </p:nvSpPr>
        <p:spPr>
          <a:xfrm>
            <a:off x="5845732" y="4586313"/>
            <a:ext cx="203531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Raspberry Pi(</a:t>
            </a:r>
            <a:r>
              <a:rPr lang="en-US" altLang="ko-KR" sz="1600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SBC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ko-KR" altLang="en-US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2C89B63-8B71-4A9F-A134-CB1376707DF6}"/>
              </a:ext>
            </a:extLst>
          </p:cNvPr>
          <p:cNvSpPr/>
          <p:nvPr/>
        </p:nvSpPr>
        <p:spPr>
          <a:xfrm>
            <a:off x="9386378" y="4586313"/>
            <a:ext cx="203531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Jetson Nano(</a:t>
            </a:r>
            <a:r>
              <a:rPr lang="en-US" altLang="ko-KR" sz="1600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SBC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ko-KR" altLang="en-US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886BA6D-6BB7-4D8F-AF21-32E5800547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17486" y="2002336"/>
            <a:ext cx="2159821" cy="161034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5E36B28-2490-4808-9102-1DD45EA501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22985" y="3509726"/>
            <a:ext cx="1083276" cy="907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8190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631A68C7-9044-4767-A125-1B89352D8F77}"/>
              </a:ext>
            </a:extLst>
          </p:cNvPr>
          <p:cNvGrpSpPr/>
          <p:nvPr/>
        </p:nvGrpSpPr>
        <p:grpSpPr>
          <a:xfrm>
            <a:off x="4063995" y="870857"/>
            <a:ext cx="6647974" cy="5344084"/>
            <a:chOff x="4063995" y="870857"/>
            <a:chExt cx="6647974" cy="5344084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7A04851E-632E-4766-B997-C04DF7FB704A}"/>
                </a:ext>
              </a:extLst>
            </p:cNvPr>
            <p:cNvSpPr txBox="1"/>
            <p:nvPr/>
          </p:nvSpPr>
          <p:spPr>
            <a:xfrm>
              <a:off x="4559361" y="870857"/>
              <a:ext cx="3073277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400" b="1" dirty="0">
                  <a:solidFill>
                    <a:schemeClr val="bg1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Thank you</a:t>
              </a:r>
              <a:endParaRPr lang="ko-KR" altLang="en-US" sz="4400" b="1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B9F9A9A-465D-408F-88DD-B77A20530C79}"/>
                </a:ext>
              </a:extLst>
            </p:cNvPr>
            <p:cNvSpPr txBox="1"/>
            <p:nvPr/>
          </p:nvSpPr>
          <p:spPr>
            <a:xfrm>
              <a:off x="4063995" y="2105561"/>
              <a:ext cx="6647974" cy="21236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발표</a:t>
              </a:r>
              <a:r>
                <a:rPr lang="en-US" altLang="ko-KR" sz="3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			</a:t>
              </a:r>
              <a:r>
                <a:rPr lang="ko-KR" altLang="en-US" sz="3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이승우</a:t>
              </a:r>
              <a:endParaRPr lang="en-US" altLang="ko-KR" sz="3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endPara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r>
                <a:rPr lang="ko-KR" altLang="en-US" sz="3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구성</a:t>
              </a:r>
              <a:r>
                <a:rPr lang="en-US" altLang="ko-KR" sz="3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			</a:t>
              </a:r>
              <a:r>
                <a:rPr lang="ko-KR" altLang="en-US" sz="3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이승우</a:t>
              </a:r>
              <a:br>
                <a:rPr lang="en-US" altLang="ko-KR" sz="3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</a:br>
              <a:endPara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r>
                <a:rPr lang="en-US" altLang="ko-KR" sz="3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PPT			SIOR 			</a:t>
              </a:r>
              <a:endParaRPr lang="ko-KR" altLang="en-US" sz="3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6A2FEBBA-EDC3-4188-96B7-3E4A83D08B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7112" b="37299"/>
            <a:stretch/>
          </p:blipFill>
          <p:spPr>
            <a:xfrm>
              <a:off x="4147437" y="5217702"/>
              <a:ext cx="3897123" cy="9972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19524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8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개체 틀 6">
            <a:extLst>
              <a:ext uri="{FF2B5EF4-FFF2-40B4-BE49-F238E27FC236}">
                <a16:creationId xmlns:a16="http://schemas.microsoft.com/office/drawing/2014/main" id="{E7942C3C-D6CB-4144-942A-1C099D6161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871" r="79347"/>
          <a:stretch/>
        </p:blipFill>
        <p:spPr>
          <a:xfrm>
            <a:off x="-1" y="0"/>
            <a:ext cx="1524000" cy="6857107"/>
          </a:xfrm>
          <a:prstGeom prst="rect">
            <a:avLst/>
          </a:prstGeom>
          <a:effectLst/>
        </p:spPr>
      </p:pic>
      <p:sp>
        <p:nvSpPr>
          <p:cNvPr id="93" name="사각형: 둥근 모서리 92">
            <a:extLst>
              <a:ext uri="{FF2B5EF4-FFF2-40B4-BE49-F238E27FC236}">
                <a16:creationId xmlns:a16="http://schemas.microsoft.com/office/drawing/2014/main" id="{8C79D510-5BF3-48CD-B74E-410328E9FE4E}"/>
              </a:ext>
            </a:extLst>
          </p:cNvPr>
          <p:cNvSpPr/>
          <p:nvPr/>
        </p:nvSpPr>
        <p:spPr>
          <a:xfrm>
            <a:off x="-2" y="-893"/>
            <a:ext cx="1523999" cy="6858000"/>
          </a:xfrm>
          <a:prstGeom prst="roundRect">
            <a:avLst>
              <a:gd name="adj" fmla="val 0"/>
            </a:avLst>
          </a:prstGeom>
          <a:solidFill>
            <a:srgbClr val="44546A">
              <a:alpha val="74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4D9733F-5E65-494E-A9B6-C64166841319}"/>
              </a:ext>
            </a:extLst>
          </p:cNvPr>
          <p:cNvSpPr txBox="1"/>
          <p:nvPr/>
        </p:nvSpPr>
        <p:spPr>
          <a:xfrm>
            <a:off x="2017486" y="350444"/>
            <a:ext cx="73805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bg2">
                    <a:lumMod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Arduino: MCU (Micro Controller Unit)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FDCA238-1DF5-4AC5-9384-45B8B4A50DB6}"/>
              </a:ext>
            </a:extLst>
          </p:cNvPr>
          <p:cNvSpPr/>
          <p:nvPr/>
        </p:nvSpPr>
        <p:spPr>
          <a:xfrm>
            <a:off x="0" y="350444"/>
            <a:ext cx="1901370" cy="464457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B2DE13D-877E-441B-9362-B237F10BA6E7}"/>
              </a:ext>
            </a:extLst>
          </p:cNvPr>
          <p:cNvSpPr/>
          <p:nvPr/>
        </p:nvSpPr>
        <p:spPr>
          <a:xfrm>
            <a:off x="2315899" y="1589854"/>
            <a:ext cx="8509000" cy="16682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센서</a:t>
            </a:r>
            <a:r>
              <a:rPr lang="en-US" altLang="ko-KR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모터 등의 제어에 강함</a:t>
            </a:r>
            <a:r>
              <a:rPr lang="en-US" altLang="ko-KR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Arduino</a:t>
            </a:r>
            <a:r>
              <a:rPr lang="ko-KR" altLang="en-US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전용 소프트웨어</a:t>
            </a:r>
            <a:r>
              <a:rPr lang="en-US" altLang="ko-KR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(Arduino IDE)</a:t>
            </a:r>
            <a:r>
              <a:rPr lang="ko-KR" altLang="en-US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가 있어 배우기 쉽고</a:t>
            </a:r>
            <a:r>
              <a:rPr lang="en-US" altLang="ko-KR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다루기 쉬움</a:t>
            </a:r>
            <a:r>
              <a:rPr lang="en-US" altLang="ko-KR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7CCC4790-81DD-4275-BC29-736436EE38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0079" y="4002128"/>
            <a:ext cx="3360320" cy="250542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7056B83D-C211-401A-8F14-A0A9DD2E41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6483" y="4356602"/>
            <a:ext cx="2144817" cy="1796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1595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개체 틀 6">
            <a:extLst>
              <a:ext uri="{FF2B5EF4-FFF2-40B4-BE49-F238E27FC236}">
                <a16:creationId xmlns:a16="http://schemas.microsoft.com/office/drawing/2014/main" id="{E7942C3C-D6CB-4144-942A-1C099D6161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871" r="79347"/>
          <a:stretch/>
        </p:blipFill>
        <p:spPr>
          <a:xfrm>
            <a:off x="-1" y="0"/>
            <a:ext cx="1524000" cy="6857107"/>
          </a:xfrm>
          <a:prstGeom prst="rect">
            <a:avLst/>
          </a:prstGeom>
          <a:effectLst/>
        </p:spPr>
      </p:pic>
      <p:sp>
        <p:nvSpPr>
          <p:cNvPr id="93" name="사각형: 둥근 모서리 92">
            <a:extLst>
              <a:ext uri="{FF2B5EF4-FFF2-40B4-BE49-F238E27FC236}">
                <a16:creationId xmlns:a16="http://schemas.microsoft.com/office/drawing/2014/main" id="{8C79D510-5BF3-48CD-B74E-410328E9FE4E}"/>
              </a:ext>
            </a:extLst>
          </p:cNvPr>
          <p:cNvSpPr/>
          <p:nvPr/>
        </p:nvSpPr>
        <p:spPr>
          <a:xfrm>
            <a:off x="-2" y="-893"/>
            <a:ext cx="1523999" cy="6858000"/>
          </a:xfrm>
          <a:prstGeom prst="roundRect">
            <a:avLst>
              <a:gd name="adj" fmla="val 0"/>
            </a:avLst>
          </a:prstGeom>
          <a:solidFill>
            <a:srgbClr val="44546A">
              <a:alpha val="74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4D9733F-5E65-494E-A9B6-C64166841319}"/>
              </a:ext>
            </a:extLst>
          </p:cNvPr>
          <p:cNvSpPr txBox="1"/>
          <p:nvPr/>
        </p:nvSpPr>
        <p:spPr>
          <a:xfrm>
            <a:off x="2017486" y="350444"/>
            <a:ext cx="53976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bg2">
                    <a:lumMod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Arduino: What is Arduino?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FDCA238-1DF5-4AC5-9384-45B8B4A50DB6}"/>
              </a:ext>
            </a:extLst>
          </p:cNvPr>
          <p:cNvSpPr/>
          <p:nvPr/>
        </p:nvSpPr>
        <p:spPr>
          <a:xfrm>
            <a:off x="0" y="350444"/>
            <a:ext cx="1901370" cy="464457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0C42CD-6B91-4933-8625-230820187D4B}"/>
              </a:ext>
            </a:extLst>
          </p:cNvPr>
          <p:cNvSpPr txBox="1"/>
          <p:nvPr/>
        </p:nvSpPr>
        <p:spPr>
          <a:xfrm>
            <a:off x="1802896" y="1165345"/>
            <a:ext cx="10146015" cy="12645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667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설계도가 공개되어 있는 오픈소스 하드웨어</a:t>
            </a:r>
            <a:endParaRPr lang="en-US" altLang="ko-KR" sz="2667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667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오픈 소스 기반의 </a:t>
            </a:r>
            <a:r>
              <a:rPr lang="en-US" altLang="ko-KR" sz="2667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MCU </a:t>
            </a:r>
            <a:r>
              <a:rPr lang="ko-KR" altLang="en-US" sz="2667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내장 개발 보드</a:t>
            </a:r>
            <a:endParaRPr lang="en-US" altLang="ko-KR" sz="2667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7B002FAC-F43F-49AB-9A80-4EE6B06EC0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8152" y="3181973"/>
            <a:ext cx="3597761" cy="2698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 descr="전자기기, 회로이(가) 표시된 사진&#10;&#10;자동 생성된 설명">
            <a:extLst>
              <a:ext uri="{FF2B5EF4-FFF2-40B4-BE49-F238E27FC236}">
                <a16:creationId xmlns:a16="http://schemas.microsoft.com/office/drawing/2014/main" id="{FA3C410A-7DC8-4135-9A53-25A8082215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4967" y="3178939"/>
            <a:ext cx="3597761" cy="2742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513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개체 틀 6">
            <a:extLst>
              <a:ext uri="{FF2B5EF4-FFF2-40B4-BE49-F238E27FC236}">
                <a16:creationId xmlns:a16="http://schemas.microsoft.com/office/drawing/2014/main" id="{E7942C3C-D6CB-4144-942A-1C099D6161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871" r="79347"/>
          <a:stretch/>
        </p:blipFill>
        <p:spPr>
          <a:xfrm>
            <a:off x="-1" y="0"/>
            <a:ext cx="1524000" cy="6857107"/>
          </a:xfrm>
          <a:prstGeom prst="rect">
            <a:avLst/>
          </a:prstGeom>
          <a:effectLst/>
        </p:spPr>
      </p:pic>
      <p:sp>
        <p:nvSpPr>
          <p:cNvPr id="93" name="사각형: 둥근 모서리 92">
            <a:extLst>
              <a:ext uri="{FF2B5EF4-FFF2-40B4-BE49-F238E27FC236}">
                <a16:creationId xmlns:a16="http://schemas.microsoft.com/office/drawing/2014/main" id="{8C79D510-5BF3-48CD-B74E-410328E9FE4E}"/>
              </a:ext>
            </a:extLst>
          </p:cNvPr>
          <p:cNvSpPr/>
          <p:nvPr/>
        </p:nvSpPr>
        <p:spPr>
          <a:xfrm>
            <a:off x="-2" y="-893"/>
            <a:ext cx="1523999" cy="6858000"/>
          </a:xfrm>
          <a:prstGeom prst="roundRect">
            <a:avLst>
              <a:gd name="adj" fmla="val 0"/>
            </a:avLst>
          </a:prstGeom>
          <a:solidFill>
            <a:srgbClr val="44546A">
              <a:alpha val="74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4D9733F-5E65-494E-A9B6-C64166841319}"/>
              </a:ext>
            </a:extLst>
          </p:cNvPr>
          <p:cNvSpPr txBox="1"/>
          <p:nvPr/>
        </p:nvSpPr>
        <p:spPr>
          <a:xfrm>
            <a:off x="2017486" y="350444"/>
            <a:ext cx="53976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bg2">
                    <a:lumMod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Arduino: What is Arduino?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FDCA238-1DF5-4AC5-9384-45B8B4A50DB6}"/>
              </a:ext>
            </a:extLst>
          </p:cNvPr>
          <p:cNvSpPr/>
          <p:nvPr/>
        </p:nvSpPr>
        <p:spPr>
          <a:xfrm>
            <a:off x="0" y="350444"/>
            <a:ext cx="1901370" cy="464457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0C42CD-6B91-4933-8625-230820187D4B}"/>
              </a:ext>
            </a:extLst>
          </p:cNvPr>
          <p:cNvSpPr txBox="1"/>
          <p:nvPr/>
        </p:nvSpPr>
        <p:spPr>
          <a:xfrm>
            <a:off x="1802896" y="1165345"/>
            <a:ext cx="10146015" cy="12645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667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설계도가 공개되어 있는 오픈소스 하드웨어</a:t>
            </a:r>
            <a:endParaRPr lang="en-US" altLang="ko-KR" sz="2667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667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오픈 소스 기반의 </a:t>
            </a:r>
            <a:r>
              <a:rPr lang="en-US" altLang="ko-KR" sz="2667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MCU </a:t>
            </a:r>
            <a:r>
              <a:rPr lang="ko-KR" altLang="en-US" sz="2667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내장 개발 보드</a:t>
            </a:r>
            <a:endParaRPr lang="en-US" altLang="ko-KR" sz="2667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892E97-7F0A-4019-AC71-5752D53B5CDF}"/>
              </a:ext>
            </a:extLst>
          </p:cNvPr>
          <p:cNvSpPr txBox="1"/>
          <p:nvPr/>
        </p:nvSpPr>
        <p:spPr>
          <a:xfrm>
            <a:off x="1802896" y="3196779"/>
            <a:ext cx="9775372" cy="2495876"/>
          </a:xfrm>
          <a:prstGeom prst="rect">
            <a:avLst/>
          </a:prstGeom>
          <a:noFill/>
          <a:ln w="19050">
            <a:solidFill>
              <a:srgbClr val="003FBC"/>
            </a:solidFill>
          </a:ln>
        </p:spPr>
        <p:txBody>
          <a:bodyPr wrap="square" rtlCol="0">
            <a:spAutoFit/>
          </a:bodyPr>
          <a:lstStyle/>
          <a:p>
            <a:pPr marL="1679958" lvl="1" defTabSz="609585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667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주로 </a:t>
            </a:r>
            <a:r>
              <a:rPr lang="en-US" altLang="ko-KR" sz="2667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AVR(MCU</a:t>
            </a:r>
            <a:r>
              <a:rPr lang="ko-KR" altLang="en-US" sz="2667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한 종류</a:t>
            </a:r>
            <a:r>
              <a:rPr lang="en-US" altLang="ko-KR" sz="2667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 </a:t>
            </a:r>
            <a:r>
              <a:rPr lang="ko-KR" altLang="en-US" sz="2667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계열의 보드가 사용</a:t>
            </a:r>
            <a:endParaRPr lang="en-US" altLang="ko-KR" sz="2667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1679958" lvl="1" defTabSz="609585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667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설계도가 공개되어 있음 </a:t>
            </a:r>
            <a:r>
              <a:rPr lang="en-US" altLang="ko-KR" sz="2667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-&gt; </a:t>
            </a:r>
            <a:r>
              <a:rPr lang="ko-KR" altLang="en-US" sz="2667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다양한 호환 부품이 존재</a:t>
            </a:r>
            <a:endParaRPr lang="en-US" altLang="ko-KR" sz="2667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1679958" lvl="1" defTabSz="609585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667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통합 개발환경을 제공하기 때문에 사용하기 쉽다</a:t>
            </a:r>
            <a:endParaRPr lang="en-US" altLang="ko-KR" sz="2667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1679958" lvl="1" defTabSz="609585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667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싸다</a:t>
            </a:r>
            <a:r>
              <a:rPr lang="en-US" altLang="ko-KR" sz="2667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…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85AD612-C99E-47D4-BD59-AA9D8C611A65}"/>
              </a:ext>
            </a:extLst>
          </p:cNvPr>
          <p:cNvSpPr txBox="1"/>
          <p:nvPr/>
        </p:nvSpPr>
        <p:spPr>
          <a:xfrm>
            <a:off x="2450620" y="3347897"/>
            <a:ext cx="806631" cy="503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67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특징</a:t>
            </a:r>
          </a:p>
        </p:txBody>
      </p:sp>
    </p:spTree>
    <p:extLst>
      <p:ext uri="{BB962C8B-B14F-4D97-AF65-F5344CB8AC3E}">
        <p14:creationId xmlns:p14="http://schemas.microsoft.com/office/powerpoint/2010/main" val="1606809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2" name="Picture 4" descr="ìëì´ë¸ ì°ë¸ì ëí ì´ë¯¸ì§ ê²ìê²°ê³¼">
            <a:extLst>
              <a:ext uri="{FF2B5EF4-FFF2-40B4-BE49-F238E27FC236}">
                <a16:creationId xmlns:a16="http://schemas.microsoft.com/office/drawing/2014/main" id="{EA188C7E-51C1-4FCC-82D8-603A8EF47C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1256" y="2700764"/>
            <a:ext cx="3943545" cy="3943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140EE99-A01B-4C02-805B-0DBD8AD312F5}"/>
              </a:ext>
            </a:extLst>
          </p:cNvPr>
          <p:cNvSpPr txBox="1"/>
          <p:nvPr/>
        </p:nvSpPr>
        <p:spPr>
          <a:xfrm>
            <a:off x="1901372" y="2369458"/>
            <a:ext cx="6921885" cy="30376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80990" indent="-38099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667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특징</a:t>
            </a:r>
            <a:endParaRPr lang="en-US" altLang="ko-KR" sz="2667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990575" lvl="1" indent="-38099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667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아두이노 중 가장 많이 사용되는 모델</a:t>
            </a:r>
            <a:endParaRPr lang="en-US" altLang="ko-KR" sz="2667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990575" lvl="1" indent="-38099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667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아두이노 표준 모델</a:t>
            </a:r>
            <a:endParaRPr lang="en-US" altLang="ko-KR" sz="2667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990575" lvl="1" indent="-38099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667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ATmega328</a:t>
            </a:r>
            <a:r>
              <a:rPr lang="ko-KR" altLang="en-US" sz="2667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사용</a:t>
            </a:r>
            <a:endParaRPr lang="en-US" altLang="ko-KR" sz="2667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990575" lvl="1" indent="-38099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8571CAF-6701-D1FE-AA5A-93724E2E44EF}"/>
              </a:ext>
            </a:extLst>
          </p:cNvPr>
          <p:cNvGrpSpPr/>
          <p:nvPr/>
        </p:nvGrpSpPr>
        <p:grpSpPr>
          <a:xfrm>
            <a:off x="-1" y="0"/>
            <a:ext cx="1901373" cy="6858000"/>
            <a:chOff x="-1" y="0"/>
            <a:chExt cx="1901373" cy="6858000"/>
          </a:xfrm>
        </p:grpSpPr>
        <p:pic>
          <p:nvPicPr>
            <p:cNvPr id="14" name="그림 개체 틀 6">
              <a:extLst>
                <a:ext uri="{FF2B5EF4-FFF2-40B4-BE49-F238E27FC236}">
                  <a16:creationId xmlns:a16="http://schemas.microsoft.com/office/drawing/2014/main" id="{67E8D7D6-B471-2837-B467-45A101F426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0871" r="79347"/>
            <a:stretch/>
          </p:blipFill>
          <p:spPr>
            <a:xfrm>
              <a:off x="-1" y="0"/>
              <a:ext cx="1524000" cy="6857107"/>
            </a:xfrm>
            <a:prstGeom prst="rect">
              <a:avLst/>
            </a:prstGeom>
            <a:effectLst/>
          </p:spPr>
        </p:pic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FA40E34A-6843-2B1D-91B5-3C1CCB1D6E83}"/>
                </a:ext>
              </a:extLst>
            </p:cNvPr>
            <p:cNvGrpSpPr/>
            <p:nvPr/>
          </p:nvGrpSpPr>
          <p:grpSpPr>
            <a:xfrm>
              <a:off x="0" y="0"/>
              <a:ext cx="1901372" cy="6858000"/>
              <a:chOff x="1098272" y="133285"/>
              <a:chExt cx="1901372" cy="6858000"/>
            </a:xfrm>
          </p:grpSpPr>
          <p:sp>
            <p:nvSpPr>
              <p:cNvPr id="16" name="사각형: 둥근 모서리 15">
                <a:extLst>
                  <a:ext uri="{FF2B5EF4-FFF2-40B4-BE49-F238E27FC236}">
                    <a16:creationId xmlns:a16="http://schemas.microsoft.com/office/drawing/2014/main" id="{941FA855-4FBC-D591-6A16-190095A5BB67}"/>
                  </a:ext>
                </a:extLst>
              </p:cNvPr>
              <p:cNvSpPr/>
              <p:nvPr/>
            </p:nvSpPr>
            <p:spPr>
              <a:xfrm>
                <a:off x="1098272" y="133285"/>
                <a:ext cx="1523999" cy="6858000"/>
              </a:xfrm>
              <a:prstGeom prst="roundRect">
                <a:avLst>
                  <a:gd name="adj" fmla="val 0"/>
                </a:avLst>
              </a:prstGeom>
              <a:solidFill>
                <a:srgbClr val="44546A">
                  <a:alpha val="74000"/>
                </a:srgb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D4053D5F-08D1-A40F-9074-D456C6F860D3}"/>
                  </a:ext>
                </a:extLst>
              </p:cNvPr>
              <p:cNvSpPr/>
              <p:nvPr/>
            </p:nvSpPr>
            <p:spPr>
              <a:xfrm>
                <a:off x="1098274" y="484622"/>
                <a:ext cx="1901370" cy="464457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9E5AFDE6-EEAF-1FE4-3AEA-1953E501C563}"/>
              </a:ext>
            </a:extLst>
          </p:cNvPr>
          <p:cNvSpPr txBox="1"/>
          <p:nvPr/>
        </p:nvSpPr>
        <p:spPr>
          <a:xfrm>
            <a:off x="2017486" y="350444"/>
            <a:ext cx="34179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bg2">
                    <a:lumMod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Arduino: Boards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ED451FE-FAB3-0D3D-13A8-3F3F6491185D}"/>
              </a:ext>
            </a:extLst>
          </p:cNvPr>
          <p:cNvSpPr txBox="1"/>
          <p:nvPr/>
        </p:nvSpPr>
        <p:spPr>
          <a:xfrm>
            <a:off x="0" y="749027"/>
            <a:ext cx="12192000" cy="748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267" b="1" spc="-100" dirty="0">
                <a:solidFill>
                  <a:srgbClr val="003FB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UNO</a:t>
            </a:r>
            <a:endParaRPr lang="ko-KR" altLang="en-US" sz="4267" b="1" spc="-100" dirty="0">
              <a:solidFill>
                <a:srgbClr val="003FBC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5BBA21E7-6BC6-4D0C-7E14-BF4A710F81B5}"/>
              </a:ext>
            </a:extLst>
          </p:cNvPr>
          <p:cNvCxnSpPr>
            <a:cxnSpLocks/>
          </p:cNvCxnSpPr>
          <p:nvPr/>
        </p:nvCxnSpPr>
        <p:spPr>
          <a:xfrm flipH="1">
            <a:off x="2741774" y="1546101"/>
            <a:ext cx="670845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84515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70" name="Picture 6" descr="ìëì´ë¸ ë©ê° 2560 Rev3 [DFR0108]-ìì´ì¨ë±í">
            <a:extLst>
              <a:ext uri="{FF2B5EF4-FFF2-40B4-BE49-F238E27FC236}">
                <a16:creationId xmlns:a16="http://schemas.microsoft.com/office/drawing/2014/main" id="{9BE220DF-2DAD-49B0-995F-E2BDF26C97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5152" y="2943296"/>
            <a:ext cx="4462048" cy="297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140EE99-A01B-4C02-805B-0DBD8AD312F5}"/>
              </a:ext>
            </a:extLst>
          </p:cNvPr>
          <p:cNvSpPr txBox="1"/>
          <p:nvPr/>
        </p:nvSpPr>
        <p:spPr>
          <a:xfrm>
            <a:off x="1901372" y="2359327"/>
            <a:ext cx="6451380" cy="31115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80990" indent="-38099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667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특징</a:t>
            </a:r>
            <a:endParaRPr lang="en-US" altLang="ko-KR" sz="2667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990575" lvl="1" indent="-38099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667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UNO </a:t>
            </a:r>
            <a:r>
              <a:rPr lang="ko-KR" altLang="en-US" sz="2667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보다 성능이 좋은 부품을 사용</a:t>
            </a:r>
            <a:endParaRPr lang="en-US" altLang="ko-KR" sz="2667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990575" lvl="1" indent="-38099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667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프로그램 용량도 더 크다</a:t>
            </a:r>
            <a:endParaRPr lang="en-US" altLang="ko-KR" sz="2667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990575" lvl="1" indent="-38099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667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우노</a:t>
            </a:r>
            <a:r>
              <a:rPr lang="ko-KR" altLang="en-US" sz="2667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보다 더 많은 포트를 제공</a:t>
            </a:r>
            <a:endParaRPr lang="en-US" altLang="ko-KR" sz="2667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990575" lvl="1" indent="-38099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667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ATmega2560</a:t>
            </a:r>
            <a:r>
              <a:rPr lang="ko-KR" altLang="en-US" sz="2667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사용</a:t>
            </a:r>
            <a:endParaRPr lang="en-US" altLang="ko-KR" sz="2667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20C9E7D-1E0A-50C2-3C06-2967DC07BA49}"/>
              </a:ext>
            </a:extLst>
          </p:cNvPr>
          <p:cNvGrpSpPr/>
          <p:nvPr/>
        </p:nvGrpSpPr>
        <p:grpSpPr>
          <a:xfrm>
            <a:off x="-1" y="0"/>
            <a:ext cx="1901373" cy="6858000"/>
            <a:chOff x="-1" y="0"/>
            <a:chExt cx="1901373" cy="6858000"/>
          </a:xfrm>
        </p:grpSpPr>
        <p:pic>
          <p:nvPicPr>
            <p:cNvPr id="3" name="그림 개체 틀 6">
              <a:extLst>
                <a:ext uri="{FF2B5EF4-FFF2-40B4-BE49-F238E27FC236}">
                  <a16:creationId xmlns:a16="http://schemas.microsoft.com/office/drawing/2014/main" id="{79272425-5912-1164-A1AE-6D085AE55C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0871" r="79347"/>
            <a:stretch/>
          </p:blipFill>
          <p:spPr>
            <a:xfrm>
              <a:off x="-1" y="0"/>
              <a:ext cx="1524000" cy="6857107"/>
            </a:xfrm>
            <a:prstGeom prst="rect">
              <a:avLst/>
            </a:prstGeom>
            <a:effectLst/>
          </p:spPr>
        </p:pic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1DE64AFD-667D-1963-627D-2CF038FE09E2}"/>
                </a:ext>
              </a:extLst>
            </p:cNvPr>
            <p:cNvGrpSpPr/>
            <p:nvPr/>
          </p:nvGrpSpPr>
          <p:grpSpPr>
            <a:xfrm>
              <a:off x="0" y="0"/>
              <a:ext cx="1901372" cy="6858000"/>
              <a:chOff x="1098272" y="133285"/>
              <a:chExt cx="1901372" cy="6858000"/>
            </a:xfrm>
          </p:grpSpPr>
          <p:sp>
            <p:nvSpPr>
              <p:cNvPr id="6" name="사각형: 둥근 모서리 5">
                <a:extLst>
                  <a:ext uri="{FF2B5EF4-FFF2-40B4-BE49-F238E27FC236}">
                    <a16:creationId xmlns:a16="http://schemas.microsoft.com/office/drawing/2014/main" id="{8EED0A1F-FFF7-7412-CEEA-4A9F002BC4EA}"/>
                  </a:ext>
                </a:extLst>
              </p:cNvPr>
              <p:cNvSpPr/>
              <p:nvPr/>
            </p:nvSpPr>
            <p:spPr>
              <a:xfrm>
                <a:off x="1098272" y="133285"/>
                <a:ext cx="1523999" cy="6858000"/>
              </a:xfrm>
              <a:prstGeom prst="roundRect">
                <a:avLst>
                  <a:gd name="adj" fmla="val 0"/>
                </a:avLst>
              </a:prstGeom>
              <a:solidFill>
                <a:srgbClr val="44546A">
                  <a:alpha val="74000"/>
                </a:srgb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19FF8F6B-E269-7AFD-10D8-68AAFE8042A7}"/>
                  </a:ext>
                </a:extLst>
              </p:cNvPr>
              <p:cNvSpPr/>
              <p:nvPr/>
            </p:nvSpPr>
            <p:spPr>
              <a:xfrm>
                <a:off x="1098274" y="484622"/>
                <a:ext cx="1901370" cy="464457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0F96C7AD-59D4-625E-B795-A7CFCA7FF190}"/>
              </a:ext>
            </a:extLst>
          </p:cNvPr>
          <p:cNvSpPr txBox="1"/>
          <p:nvPr/>
        </p:nvSpPr>
        <p:spPr>
          <a:xfrm>
            <a:off x="2017486" y="350444"/>
            <a:ext cx="34179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bg2">
                    <a:lumMod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Arduino: Boards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626C14C-7860-958A-D396-7CCE5A92E720}"/>
              </a:ext>
            </a:extLst>
          </p:cNvPr>
          <p:cNvSpPr txBox="1"/>
          <p:nvPr/>
        </p:nvSpPr>
        <p:spPr>
          <a:xfrm>
            <a:off x="0" y="749027"/>
            <a:ext cx="12192000" cy="748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267" b="1" spc="-100" dirty="0">
                <a:solidFill>
                  <a:srgbClr val="003FB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MEGA</a:t>
            </a:r>
            <a:endParaRPr lang="ko-KR" altLang="en-US" sz="4267" b="1" spc="-100" dirty="0">
              <a:solidFill>
                <a:srgbClr val="003FBC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3F53370E-689A-1BBC-75C2-CA91007164DA}"/>
              </a:ext>
            </a:extLst>
          </p:cNvPr>
          <p:cNvCxnSpPr>
            <a:cxnSpLocks/>
          </p:cNvCxnSpPr>
          <p:nvPr/>
        </p:nvCxnSpPr>
        <p:spPr>
          <a:xfrm flipH="1">
            <a:off x="2741774" y="1546101"/>
            <a:ext cx="670845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4230732"/>
      </p:ext>
    </p:extLst>
  </p:cSld>
  <p:clrMapOvr>
    <a:masterClrMapping/>
  </p:clrMapOvr>
  <p:transition spd="med">
    <p:push dir="u"/>
  </p:transition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테마1</Template>
  <TotalTime>177</TotalTime>
  <Words>1099</Words>
  <Application>Microsoft Office PowerPoint</Application>
  <PresentationFormat>와이드스크린</PresentationFormat>
  <Paragraphs>217</Paragraphs>
  <Slides>40</Slides>
  <Notes>19</Notes>
  <HiddenSlides>0</HiddenSlides>
  <MMClips>0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40</vt:i4>
      </vt:variant>
    </vt:vector>
  </HeadingPairs>
  <TitlesOfParts>
    <vt:vector size="54" baseType="lpstr">
      <vt:lpstr>Noto Sans KR Black</vt:lpstr>
      <vt:lpstr>Tmon몬소리 Black</vt:lpstr>
      <vt:lpstr>나눔고딕 ExtraBold</vt:lpstr>
      <vt:lpstr>나눔스퀘어</vt:lpstr>
      <vt:lpstr>나눔스퀘어 Bold</vt:lpstr>
      <vt:lpstr>나눔스퀘어라운드 Bold</vt:lpstr>
      <vt:lpstr>배달의민족 도현</vt:lpstr>
      <vt:lpstr>Arial</vt:lpstr>
      <vt:lpstr>Consolas</vt:lpstr>
      <vt:lpstr>Open Sans</vt:lpstr>
      <vt:lpstr>Symbol</vt:lpstr>
      <vt:lpstr>맑은 고딕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이승우</dc:creator>
  <cp:lastModifiedBy>이승우</cp:lastModifiedBy>
  <cp:revision>49</cp:revision>
  <dcterms:created xsi:type="dcterms:W3CDTF">2023-03-26T05:46:08Z</dcterms:created>
  <dcterms:modified xsi:type="dcterms:W3CDTF">2023-03-26T08:44:09Z</dcterms:modified>
</cp:coreProperties>
</file>